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81" r:id="rId6"/>
    <p:sldId id="28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5" r:id="rId17"/>
    <p:sldId id="270" r:id="rId18"/>
    <p:sldId id="272" r:id="rId19"/>
    <p:sldId id="276" r:id="rId20"/>
    <p:sldId id="277" r:id="rId21"/>
    <p:sldId id="282" r:id="rId22"/>
    <p:sldId id="284" r:id="rId23"/>
    <p:sldId id="285" r:id="rId24"/>
    <p:sldId id="283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4660"/>
  </p:normalViewPr>
  <p:slideViewPr>
    <p:cSldViewPr>
      <p:cViewPr>
        <p:scale>
          <a:sx n="120" d="100"/>
          <a:sy n="120" d="100"/>
        </p:scale>
        <p:origin x="-1704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34A5D-D11E-4298-BC59-98CD2F148FFC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4435-9274-4628-A8D4-DBA5DC815702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850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dirty="0" smtClean="0">
                <a:solidFill>
                  <a:srgbClr val="FF0066"/>
                </a:solidFill>
              </a:rPr>
              <a:t>All stalked crinoids fall under the Order </a:t>
            </a:r>
            <a:r>
              <a:rPr lang="en-CA" b="0" dirty="0" err="1" smtClean="0">
                <a:solidFill>
                  <a:srgbClr val="FF0066"/>
                </a:solidFill>
              </a:rPr>
              <a:t>Bourgueticrinida</a:t>
            </a:r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F4435-9274-4628-A8D4-DBA5DC815702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292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9F278C-4373-4035-9FA8-64BBAA748ED5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smtClean="0"/>
              <a:t>Encrusting porifera: not every rock, only if there’s a definite edge and if there’s a good amount, not just a few scraps.</a:t>
            </a:r>
          </a:p>
          <a:p>
            <a:r>
              <a:rPr lang="en-CA" altLang="en-US" smtClean="0"/>
              <a:t>Porifera sp. 1: translucent/light grey</a:t>
            </a:r>
          </a:p>
          <a:p>
            <a:r>
              <a:rPr lang="en-CA" altLang="en-US" smtClean="0"/>
              <a:t>Porifera sp. 10: dark-medium green</a:t>
            </a:r>
          </a:p>
          <a:p>
            <a:r>
              <a:rPr lang="en-CA" altLang="en-US" smtClean="0"/>
              <a:t>Porifera sp. 20: light green/blue</a:t>
            </a:r>
          </a:p>
          <a:p>
            <a:r>
              <a:rPr lang="en-CA" altLang="en-US" smtClean="0"/>
              <a:t>Porifera sp. 22: opaque medium-dark grey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310557-B45A-4F83-AF3A-3860FB41CF67}" type="slidenum">
              <a:rPr lang="en-CA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CA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F4435-9274-4628-A8D4-DBA5DC815702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87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Porifera</a:t>
            </a:r>
            <a:r>
              <a:rPr lang="en-CA" baseline="0" dirty="0" smtClean="0"/>
              <a:t> sp. 38 similar to </a:t>
            </a:r>
            <a:r>
              <a:rPr lang="en-CA" baseline="0" dirty="0" err="1" smtClean="0"/>
              <a:t>Porifera</a:t>
            </a:r>
            <a:r>
              <a:rPr lang="en-CA" baseline="0" dirty="0" smtClean="0"/>
              <a:t> sp. 57 and </a:t>
            </a:r>
            <a:r>
              <a:rPr lang="en-CA" baseline="0" dirty="0" err="1" smtClean="0"/>
              <a:t>Porifera</a:t>
            </a:r>
            <a:r>
              <a:rPr lang="en-CA" baseline="0" dirty="0" smtClean="0"/>
              <a:t> sp. 231 in tech report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F4435-9274-4628-A8D4-DBA5DC815702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703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97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662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85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37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479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17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77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87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36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354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991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2C828-0686-4DA7-99BB-1D281BA0BBDD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8831A-C111-4255-B993-972FB318CF0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62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jpe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microsoft.com/office/2007/relationships/hdphoto" Target="../media/hdphoto2.wdp"/><Relationship Id="rId9" Type="http://schemas.openxmlformats.org/officeDocument/2006/relationships/image" Target="../media/image62.png"/><Relationship Id="rId14" Type="http://schemas.openxmlformats.org/officeDocument/2006/relationships/image" Target="../media/image6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4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microsoft.com/office/2007/relationships/hdphoto" Target="../media/hdphoto5.wdp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smtClean="0">
                <a:solidFill>
                  <a:schemeClr val="bg1"/>
                </a:solidFill>
              </a:rPr>
              <a:t>Echinodermata</a:t>
            </a:r>
          </a:p>
        </p:txBody>
      </p:sp>
    </p:spTree>
    <p:extLst>
      <p:ext uri="{BB962C8B-B14F-4D97-AF65-F5344CB8AC3E}">
        <p14:creationId xmlns:p14="http://schemas.microsoft.com/office/powerpoint/2010/main" val="353439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1"/>
          <p:cNvGrpSpPr>
            <a:grpSpLocks/>
          </p:cNvGrpSpPr>
          <p:nvPr/>
        </p:nvGrpSpPr>
        <p:grpSpPr bwMode="auto">
          <a:xfrm>
            <a:off x="395288" y="692150"/>
            <a:ext cx="2016125" cy="1893888"/>
            <a:chOff x="111066" y="2313296"/>
            <a:chExt cx="2016224" cy="1893215"/>
          </a:xfrm>
        </p:grpSpPr>
        <p:pic>
          <p:nvPicPr>
            <p:cNvPr id="44035" name="Picture 1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13" y="2313296"/>
              <a:ext cx="1615129" cy="109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11066" y="3406695"/>
              <a:ext cx="2016224" cy="7998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Nemertea</a:t>
              </a:r>
              <a:r>
                <a:rPr lang="en-CA" b="1" dirty="0">
                  <a:latin typeface="+mn-lt"/>
                </a:rPr>
                <a:t> (P.) sp. 1</a:t>
              </a:r>
            </a:p>
            <a:p>
              <a:pPr>
                <a:defRPr/>
              </a:pPr>
              <a:r>
                <a:rPr lang="en-CA" sz="1400" b="0" dirty="0" err="1">
                  <a:latin typeface="+mn-lt"/>
                </a:rPr>
                <a:t>Redish</a:t>
              </a:r>
              <a:r>
                <a:rPr lang="en-CA" sz="1400" b="0" dirty="0">
                  <a:latin typeface="+mn-lt"/>
                </a:rPr>
                <a:t>-pink relatively short and thick worm.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43808" y="908720"/>
            <a:ext cx="2088232" cy="1471732"/>
            <a:chOff x="3563888" y="1821383"/>
            <a:chExt cx="2088232" cy="147173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6037" y="1821383"/>
              <a:ext cx="1083933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563888" y="2492896"/>
              <a:ext cx="208823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Nemertea</a:t>
              </a:r>
              <a:r>
                <a:rPr lang="en-CA" b="1" dirty="0" smtClean="0"/>
                <a:t> (P.) sp. 2</a:t>
              </a:r>
            </a:p>
            <a:p>
              <a:r>
                <a:rPr lang="en-CA" sz="1400" dirty="0" smtClean="0"/>
                <a:t>Orange short and thin worm.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984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dirty="0" err="1" smtClean="0">
                <a:solidFill>
                  <a:schemeClr val="bg1"/>
                </a:solidFill>
              </a:rPr>
              <a:t>Porifera</a:t>
            </a:r>
            <a:endParaRPr lang="en-CA" alt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43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18"/>
          <p:cNvGrpSpPr>
            <a:grpSpLocks/>
          </p:cNvGrpSpPr>
          <p:nvPr/>
        </p:nvGrpSpPr>
        <p:grpSpPr bwMode="auto">
          <a:xfrm>
            <a:off x="6732588" y="4724400"/>
            <a:ext cx="2012950" cy="2028825"/>
            <a:chOff x="3787" y="2432"/>
            <a:chExt cx="1268" cy="1278"/>
          </a:xfrm>
        </p:grpSpPr>
        <p:pic>
          <p:nvPicPr>
            <p:cNvPr id="4609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45" b="30557"/>
            <a:stretch>
              <a:fillRect/>
            </a:stretch>
          </p:blipFill>
          <p:spPr bwMode="auto">
            <a:xfrm>
              <a:off x="3787" y="2432"/>
              <a:ext cx="1268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97" name="TextBox 5"/>
            <p:cNvSpPr txBox="1">
              <a:spLocks noChangeArrowheads="1"/>
            </p:cNvSpPr>
            <p:nvPr/>
          </p:nvSpPr>
          <p:spPr bwMode="auto">
            <a:xfrm>
              <a:off x="3833" y="3384"/>
              <a:ext cx="117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>
                  <a:solidFill>
                    <a:srgbClr val="000000"/>
                  </a:solidFill>
                </a:rPr>
                <a:t>Not considered dead </a:t>
              </a:r>
              <a:r>
                <a:rPr lang="en-CA" altLang="en-US" sz="1400" b="0" i="1">
                  <a:solidFill>
                    <a:srgbClr val="000000"/>
                  </a:solidFill>
                </a:rPr>
                <a:t>Vazella pourtalesi</a:t>
              </a:r>
              <a:r>
                <a:rPr lang="en-CA" altLang="en-US" sz="1400" b="0">
                  <a:solidFill>
                    <a:srgbClr val="000000"/>
                  </a:solidFill>
                </a:rPr>
                <a:t>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6646" y="1196752"/>
            <a:ext cx="8959850" cy="3385601"/>
            <a:chOff x="76200" y="139700"/>
            <a:chExt cx="8959850" cy="3385601"/>
          </a:xfrm>
        </p:grpSpPr>
        <p:grpSp>
          <p:nvGrpSpPr>
            <p:cNvPr id="46083" name="Group 1"/>
            <p:cNvGrpSpPr>
              <a:grpSpLocks/>
            </p:cNvGrpSpPr>
            <p:nvPr/>
          </p:nvGrpSpPr>
          <p:grpSpPr bwMode="auto">
            <a:xfrm>
              <a:off x="76200" y="139700"/>
              <a:ext cx="8959850" cy="3385601"/>
              <a:chOff x="-55425" y="114964"/>
              <a:chExt cx="8960147" cy="3386044"/>
            </a:xfrm>
          </p:grpSpPr>
          <p:grpSp>
            <p:nvGrpSpPr>
              <p:cNvPr id="46087" name="Group 13"/>
              <p:cNvGrpSpPr>
                <a:grpSpLocks/>
              </p:cNvGrpSpPr>
              <p:nvPr/>
            </p:nvGrpSpPr>
            <p:grpSpPr bwMode="auto">
              <a:xfrm>
                <a:off x="3347862" y="114965"/>
                <a:ext cx="5556860" cy="3386043"/>
                <a:chOff x="2982949" y="82170"/>
                <a:chExt cx="5556685" cy="3385503"/>
              </a:xfrm>
            </p:grpSpPr>
            <p:grpSp>
              <p:nvGrpSpPr>
                <p:cNvPr id="46090" name="Group 10"/>
                <p:cNvGrpSpPr>
                  <a:grpSpLocks/>
                </p:cNvGrpSpPr>
                <p:nvPr/>
              </p:nvGrpSpPr>
              <p:grpSpPr bwMode="auto">
                <a:xfrm>
                  <a:off x="5543783" y="82170"/>
                  <a:ext cx="2995851" cy="3385503"/>
                  <a:chOff x="3311535" y="291217"/>
                  <a:chExt cx="2995851" cy="3385503"/>
                </a:xfrm>
              </p:grpSpPr>
              <p:pic>
                <p:nvPicPr>
                  <p:cNvPr id="4609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11535" y="291217"/>
                    <a:ext cx="2995851" cy="33855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3784845" y="1013508"/>
                    <a:ext cx="468313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/>
                  <p:nvPr/>
                </p:nvCxnSpPr>
                <p:spPr>
                  <a:xfrm>
                    <a:off x="4076945" y="1851684"/>
                    <a:ext cx="530226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/>
                  <p:nvPr/>
                </p:nvCxnSpPr>
                <p:spPr>
                  <a:xfrm flipH="1">
                    <a:off x="5370759" y="3312142"/>
                    <a:ext cx="504826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46091" name="Picture 4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2949" y="301928"/>
                  <a:ext cx="2520200" cy="2932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6088" name="Picture 1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6" t="6779" r="3290" b="2742"/>
              <a:stretch>
                <a:fillRect/>
              </a:stretch>
            </p:blipFill>
            <p:spPr bwMode="auto">
              <a:xfrm>
                <a:off x="-55425" y="114964"/>
                <a:ext cx="3372845" cy="3386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8" name="Straight Arrow Connector 17"/>
            <p:cNvCxnSpPr/>
            <p:nvPr/>
          </p:nvCxnSpPr>
          <p:spPr bwMode="auto">
            <a:xfrm>
              <a:off x="203200" y="2420938"/>
              <a:ext cx="3460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 flipH="1">
              <a:off x="2843213" y="1416050"/>
              <a:ext cx="3603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 bwMode="auto">
            <a:xfrm>
              <a:off x="900113" y="692150"/>
              <a:ext cx="34448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3022506" y="44624"/>
            <a:ext cx="360074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 b="1" i="1" dirty="0" err="1">
                <a:solidFill>
                  <a:srgbClr val="000000"/>
                </a:solidFill>
              </a:rPr>
              <a:t>Vazella</a:t>
            </a:r>
            <a:r>
              <a:rPr lang="en-CA" altLang="en-US" sz="2400" b="1" i="1" dirty="0">
                <a:solidFill>
                  <a:srgbClr val="000000"/>
                </a:solidFill>
              </a:rPr>
              <a:t> </a:t>
            </a:r>
            <a:r>
              <a:rPr lang="en-CA" altLang="en-US" sz="2400" b="1" i="1" dirty="0" err="1">
                <a:solidFill>
                  <a:srgbClr val="000000"/>
                </a:solidFill>
              </a:rPr>
              <a:t>pourtalesi</a:t>
            </a:r>
            <a:r>
              <a:rPr lang="en-CA" altLang="en-US" sz="2400" b="1" dirty="0" err="1">
                <a:solidFill>
                  <a:srgbClr val="000000"/>
                </a:solidFill>
              </a:rPr>
              <a:t>_dead</a:t>
            </a:r>
            <a:endParaRPr lang="en-CA" altLang="en-US" sz="2400" b="1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b="0" dirty="0">
                <a:solidFill>
                  <a:srgbClr val="000000"/>
                </a:solidFill>
              </a:rPr>
              <a:t>Vase or barrel shaped, sediment covered with spicule-like protrusions, can be flattened or deflated </a:t>
            </a:r>
          </a:p>
        </p:txBody>
      </p:sp>
    </p:spTree>
    <p:extLst>
      <p:ext uri="{BB962C8B-B14F-4D97-AF65-F5344CB8AC3E}">
        <p14:creationId xmlns:p14="http://schemas.microsoft.com/office/powerpoint/2010/main" val="423794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73727"/>
          <p:cNvGrpSpPr>
            <a:grpSpLocks/>
          </p:cNvGrpSpPr>
          <p:nvPr/>
        </p:nvGrpSpPr>
        <p:grpSpPr bwMode="auto">
          <a:xfrm>
            <a:off x="723996" y="1412776"/>
            <a:ext cx="7170738" cy="3329450"/>
            <a:chOff x="208972" y="573375"/>
            <a:chExt cx="7171340" cy="3329559"/>
          </a:xfrm>
        </p:grpSpPr>
        <p:grpSp>
          <p:nvGrpSpPr>
            <p:cNvPr id="47114" name="Group 27"/>
            <p:cNvGrpSpPr>
              <a:grpSpLocks/>
            </p:cNvGrpSpPr>
            <p:nvPr/>
          </p:nvGrpSpPr>
          <p:grpSpPr bwMode="auto">
            <a:xfrm>
              <a:off x="5562144" y="573375"/>
              <a:ext cx="1818168" cy="1631489"/>
              <a:chOff x="2987824" y="2070984"/>
              <a:chExt cx="1818168" cy="1631489"/>
            </a:xfrm>
          </p:grpSpPr>
          <p:pic>
            <p:nvPicPr>
              <p:cNvPr id="47118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9" r="16325" b="15645"/>
              <a:stretch>
                <a:fillRect/>
              </a:stretch>
            </p:blipFill>
            <p:spPr bwMode="auto">
              <a:xfrm>
                <a:off x="2987824" y="2070984"/>
                <a:ext cx="1818168" cy="1631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6" name="Straight Arrow Connector 25"/>
              <p:cNvCxnSpPr/>
              <p:nvPr/>
            </p:nvCxnSpPr>
            <p:spPr bwMode="auto">
              <a:xfrm flipH="1">
                <a:off x="4212217" y="2612339"/>
                <a:ext cx="31276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 bwMode="auto">
              <a:xfrm flipH="1">
                <a:off x="3813720" y="3188620"/>
                <a:ext cx="31435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711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1" t="7246" r="2969"/>
            <a:stretch>
              <a:fillRect/>
            </a:stretch>
          </p:blipFill>
          <p:spPr bwMode="auto">
            <a:xfrm>
              <a:off x="208972" y="573375"/>
              <a:ext cx="2610487" cy="3329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6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8" t="5067"/>
            <a:stretch>
              <a:fillRect/>
            </a:stretch>
          </p:blipFill>
          <p:spPr bwMode="auto">
            <a:xfrm>
              <a:off x="2891103" y="573375"/>
              <a:ext cx="2627634" cy="25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7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6" t="15466" r="5479" b="10278"/>
            <a:stretch>
              <a:fillRect/>
            </a:stretch>
          </p:blipFill>
          <p:spPr bwMode="auto">
            <a:xfrm>
              <a:off x="5562144" y="2245069"/>
              <a:ext cx="1818168" cy="1657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2771800" y="88176"/>
            <a:ext cx="38884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 b="1" i="1" dirty="0" err="1">
                <a:solidFill>
                  <a:srgbClr val="000000"/>
                </a:solidFill>
              </a:rPr>
              <a:t>Vazella</a:t>
            </a:r>
            <a:r>
              <a:rPr lang="en-CA" altLang="en-US" sz="2400" b="1" i="1" dirty="0">
                <a:solidFill>
                  <a:srgbClr val="000000"/>
                </a:solidFill>
              </a:rPr>
              <a:t> </a:t>
            </a:r>
            <a:r>
              <a:rPr lang="en-CA" altLang="en-US" sz="2400" b="1" i="1" dirty="0" err="1">
                <a:solidFill>
                  <a:srgbClr val="000000"/>
                </a:solidFill>
              </a:rPr>
              <a:t>pourtalesi</a:t>
            </a:r>
            <a:r>
              <a:rPr lang="en-CA" altLang="en-US" sz="2400" b="1" dirty="0" err="1">
                <a:solidFill>
                  <a:srgbClr val="000000"/>
                </a:solidFill>
              </a:rPr>
              <a:t>_live</a:t>
            </a:r>
            <a:endParaRPr lang="en-CA" altLang="en-US" sz="2400" b="1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b="0" dirty="0">
                <a:solidFill>
                  <a:srgbClr val="000000"/>
                </a:solidFill>
              </a:rPr>
              <a:t>White vase or barrel-shaped sponge with long spicules protruding from it.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6553" y="4149080"/>
            <a:ext cx="1926110" cy="1914576"/>
            <a:chOff x="3707904" y="4365104"/>
            <a:chExt cx="1926110" cy="1914576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4365104"/>
              <a:ext cx="1926110" cy="191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" name="Straight Arrow Connector 20"/>
            <p:cNvCxnSpPr/>
            <p:nvPr/>
          </p:nvCxnSpPr>
          <p:spPr bwMode="auto">
            <a:xfrm flipH="1">
              <a:off x="5162526" y="5445224"/>
              <a:ext cx="3143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51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776812" y="1484784"/>
            <a:ext cx="7486790" cy="3078162"/>
            <a:chOff x="336604" y="188640"/>
            <a:chExt cx="7486198" cy="3077673"/>
          </a:xfrm>
        </p:grpSpPr>
        <p:pic>
          <p:nvPicPr>
            <p:cNvPr id="3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91"/>
            <a:stretch>
              <a:fillRect/>
            </a:stretch>
          </p:blipFill>
          <p:spPr bwMode="auto">
            <a:xfrm>
              <a:off x="5285757" y="188640"/>
              <a:ext cx="2537045" cy="3077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88640"/>
              <a:ext cx="2833901" cy="2108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4"/>
            <a:stretch>
              <a:fillRect/>
            </a:stretch>
          </p:blipFill>
          <p:spPr bwMode="auto">
            <a:xfrm>
              <a:off x="1043607" y="188640"/>
              <a:ext cx="1309220" cy="1054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48"/>
            <p:cNvSpPr txBox="1">
              <a:spLocks noChangeArrowheads="1"/>
            </p:cNvSpPr>
            <p:nvPr/>
          </p:nvSpPr>
          <p:spPr bwMode="auto">
            <a:xfrm>
              <a:off x="2420302" y="2313964"/>
              <a:ext cx="2825526" cy="799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i="1" dirty="0" err="1">
                  <a:solidFill>
                    <a:srgbClr val="000000"/>
                  </a:solidFill>
                </a:rPr>
                <a:t>Vazella</a:t>
              </a:r>
              <a:r>
                <a:rPr lang="en-CA" altLang="en-US" sz="1800" b="1" i="1" dirty="0">
                  <a:solidFill>
                    <a:srgbClr val="000000"/>
                  </a:solidFill>
                </a:rPr>
                <a:t> </a:t>
              </a:r>
              <a:r>
                <a:rPr lang="en-CA" altLang="en-US" sz="1800" b="1" i="1" dirty="0" err="1">
                  <a:solidFill>
                    <a:srgbClr val="000000"/>
                  </a:solidFill>
                </a:rPr>
                <a:t>pourtalesi</a:t>
              </a:r>
              <a:r>
                <a:rPr lang="en-CA" altLang="en-US" sz="1800" b="1" dirty="0" err="1">
                  <a:solidFill>
                    <a:srgbClr val="000000"/>
                  </a:solidFill>
                </a:rPr>
                <a:t>_damage</a:t>
              </a:r>
              <a:endParaRPr lang="en-CA" altLang="en-US" sz="1800" b="1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Can be torn, misshapen, stretched and/or flattened.</a:t>
              </a:r>
            </a:p>
          </p:txBody>
        </p:sp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04" y="1303948"/>
              <a:ext cx="2016224" cy="1962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666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1" name="Group 24"/>
          <p:cNvGrpSpPr>
            <a:grpSpLocks/>
          </p:cNvGrpSpPr>
          <p:nvPr/>
        </p:nvGrpSpPr>
        <p:grpSpPr bwMode="auto">
          <a:xfrm>
            <a:off x="6105165" y="3612624"/>
            <a:ext cx="1871663" cy="2816225"/>
            <a:chOff x="930" y="2341"/>
            <a:chExt cx="1179" cy="1774"/>
          </a:xfrm>
        </p:grpSpPr>
        <p:pic>
          <p:nvPicPr>
            <p:cNvPr id="4814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1" r="9137" b="18063"/>
            <a:stretch>
              <a:fillRect/>
            </a:stretch>
          </p:blipFill>
          <p:spPr bwMode="auto">
            <a:xfrm>
              <a:off x="930" y="2341"/>
              <a:ext cx="1134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46" name="TextBox 11"/>
            <p:cNvSpPr txBox="1">
              <a:spLocks noChangeArrowheads="1"/>
            </p:cNvSpPr>
            <p:nvPr/>
          </p:nvSpPr>
          <p:spPr bwMode="auto">
            <a:xfrm>
              <a:off x="930" y="3475"/>
              <a:ext cx="1179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>
                  <a:solidFill>
                    <a:srgbClr val="000000"/>
                  </a:solidFill>
                </a:rPr>
                <a:t>Porifera</a:t>
              </a:r>
              <a:r>
                <a:rPr lang="en-CA" altLang="en-US" sz="1800" b="1" dirty="0">
                  <a:solidFill>
                    <a:srgbClr val="000000"/>
                  </a:solidFill>
                </a:rPr>
                <a:t> (P.) sp. 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White spherical sponge. Could be a </a:t>
              </a:r>
              <a:r>
                <a:rPr lang="en-CA" altLang="en-US" sz="1400" b="0" i="1" dirty="0" err="1">
                  <a:solidFill>
                    <a:srgbClr val="000000"/>
                  </a:solidFill>
                </a:rPr>
                <a:t>Geodia</a:t>
              </a:r>
              <a:r>
                <a:rPr lang="en-CA" altLang="en-US" sz="1400" b="0" i="1" dirty="0">
                  <a:solidFill>
                    <a:srgbClr val="000000"/>
                  </a:solidFill>
                </a:rPr>
                <a:t>.</a:t>
              </a:r>
              <a:endParaRPr lang="en-CA" altLang="en-US" sz="14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3263" y="3019428"/>
            <a:ext cx="4383232" cy="3188008"/>
            <a:chOff x="603263" y="3019428"/>
            <a:chExt cx="4383232" cy="3188008"/>
          </a:xfrm>
        </p:grpSpPr>
        <p:grpSp>
          <p:nvGrpSpPr>
            <p:cNvPr id="4" name="Group 3"/>
            <p:cNvGrpSpPr/>
            <p:nvPr/>
          </p:nvGrpSpPr>
          <p:grpSpPr>
            <a:xfrm>
              <a:off x="603263" y="4149080"/>
              <a:ext cx="4383232" cy="2058356"/>
              <a:chOff x="4428750" y="332246"/>
              <a:chExt cx="4383232" cy="2058356"/>
            </a:xfrm>
          </p:grpSpPr>
          <p:pic>
            <p:nvPicPr>
              <p:cNvPr id="48140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7" r="17226" b="14369"/>
              <a:stretch>
                <a:fillRect/>
              </a:stretch>
            </p:blipFill>
            <p:spPr bwMode="auto">
              <a:xfrm>
                <a:off x="4428750" y="334244"/>
                <a:ext cx="2255837" cy="1293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141" name="TextBox 1"/>
              <p:cNvSpPr txBox="1">
                <a:spLocks noChangeArrowheads="1"/>
              </p:cNvSpPr>
              <p:nvPr/>
            </p:nvSpPr>
            <p:spPr bwMode="auto">
              <a:xfrm>
                <a:off x="4428750" y="1805827"/>
                <a:ext cx="4383232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2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Cloudy opaque white encrusting sponge.</a:t>
                </a:r>
              </a:p>
            </p:txBody>
          </p:sp>
          <p:pic>
            <p:nvPicPr>
              <p:cNvPr id="3089" name="Picture 17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" t="10423" r="10797" b="5578"/>
              <a:stretch/>
            </p:blipFill>
            <p:spPr bwMode="auto">
              <a:xfrm>
                <a:off x="7831588" y="340594"/>
                <a:ext cx="980393" cy="1465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92" name="Picture 20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00" t="16974"/>
              <a:stretch/>
            </p:blipFill>
            <p:spPr bwMode="auto">
              <a:xfrm>
                <a:off x="6712860" y="332246"/>
                <a:ext cx="1087489" cy="14735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63" y="3019428"/>
              <a:ext cx="2478780" cy="112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39552" y="420513"/>
            <a:ext cx="6501445" cy="2729747"/>
            <a:chOff x="539552" y="420513"/>
            <a:chExt cx="6501445" cy="2729747"/>
          </a:xfrm>
        </p:grpSpPr>
        <p:grpSp>
          <p:nvGrpSpPr>
            <p:cNvPr id="3" name="Group 2"/>
            <p:cNvGrpSpPr/>
            <p:nvPr/>
          </p:nvGrpSpPr>
          <p:grpSpPr>
            <a:xfrm>
              <a:off x="539552" y="420513"/>
              <a:ext cx="6501445" cy="2088288"/>
              <a:chOff x="539552" y="420513"/>
              <a:chExt cx="6501445" cy="208828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248113" y="430763"/>
                <a:ext cx="4792884" cy="2078038"/>
                <a:chOff x="106932" y="248991"/>
                <a:chExt cx="4792884" cy="2078038"/>
              </a:xfrm>
            </p:grpSpPr>
            <p:grpSp>
              <p:nvGrpSpPr>
                <p:cNvPr id="48130" name="Group 23"/>
                <p:cNvGrpSpPr>
                  <a:grpSpLocks/>
                </p:cNvGrpSpPr>
                <p:nvPr/>
              </p:nvGrpSpPr>
              <p:grpSpPr bwMode="auto">
                <a:xfrm>
                  <a:off x="106932" y="248991"/>
                  <a:ext cx="3605212" cy="2078038"/>
                  <a:chOff x="337" y="118"/>
                  <a:chExt cx="2271" cy="1309"/>
                </a:xfrm>
              </p:grpSpPr>
              <p:pic>
                <p:nvPicPr>
                  <p:cNvPr id="48147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855"/>
                  <a:stretch>
                    <a:fillRect/>
                  </a:stretch>
                </p:blipFill>
                <p:spPr bwMode="auto">
                  <a:xfrm>
                    <a:off x="1554" y="119"/>
                    <a:ext cx="1054" cy="12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148" name="Text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7" y="923"/>
                    <a:ext cx="1225" cy="5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800" b="1" dirty="0" err="1">
                        <a:solidFill>
                          <a:srgbClr val="000000"/>
                        </a:solidFill>
                      </a:rPr>
                      <a:t>Porifera</a:t>
                    </a:r>
                    <a:r>
                      <a:rPr lang="en-CA" altLang="en-US" sz="1800" b="1" dirty="0">
                        <a:solidFill>
                          <a:srgbClr val="000000"/>
                        </a:solidFill>
                      </a:rPr>
                      <a:t> (P.) sp. 1</a:t>
                    </a:r>
                  </a:p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400" b="0" dirty="0">
                        <a:solidFill>
                          <a:srgbClr val="000000"/>
                        </a:solidFill>
                      </a:rPr>
                      <a:t>Thin encrusting sponge, grey-translucent </a:t>
                    </a:r>
                  </a:p>
                </p:txBody>
              </p:sp>
              <p:pic>
                <p:nvPicPr>
                  <p:cNvPr id="4814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 cstate="print">
                    <a:lum bright="12000" contrast="12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669" t="19111" r="5003"/>
                  <a:stretch/>
                </p:blipFill>
                <p:spPr bwMode="auto">
                  <a:xfrm>
                    <a:off x="337" y="118"/>
                    <a:ext cx="1195" cy="8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6146" name="Picture 2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7688" y="250579"/>
                  <a:ext cx="1152128" cy="1219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420513"/>
                <a:ext cx="1641054" cy="192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4644008" y="2780928"/>
              <a:ext cx="2025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 smtClean="0">
                  <a:solidFill>
                    <a:srgbClr val="FF0000"/>
                  </a:solidFill>
                </a:rPr>
                <a:t>I think this is a rock</a:t>
              </a:r>
              <a:endParaRPr lang="en-CA" b="1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364088" y="2108751"/>
              <a:ext cx="144016" cy="6001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450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92085" y="4556159"/>
            <a:ext cx="2337103" cy="2406549"/>
            <a:chOff x="6696235" y="4558490"/>
            <a:chExt cx="2337103" cy="240654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7" t="23860" r="7091" b="7193"/>
            <a:stretch>
              <a:fillRect/>
            </a:stretch>
          </p:blipFill>
          <p:spPr bwMode="auto">
            <a:xfrm>
              <a:off x="6696236" y="4558490"/>
              <a:ext cx="1872208" cy="1390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"/>
            <p:cNvSpPr txBox="1">
              <a:spLocks noChangeArrowheads="1"/>
            </p:cNvSpPr>
            <p:nvPr/>
          </p:nvSpPr>
          <p:spPr bwMode="auto">
            <a:xfrm>
              <a:off x="6696235" y="5949375"/>
              <a:ext cx="233710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>
                  <a:solidFill>
                    <a:srgbClr val="000000"/>
                  </a:solidFill>
                </a:rPr>
                <a:t>Porifera</a:t>
              </a:r>
              <a:r>
                <a:rPr lang="en-CA" altLang="en-US" sz="1800" b="1" dirty="0">
                  <a:solidFill>
                    <a:srgbClr val="000000"/>
                  </a:solidFill>
                </a:rPr>
                <a:t> (P.) sp. 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Purple sponge on rock</a:t>
              </a:r>
              <a:r>
                <a:rPr lang="en-CA" altLang="en-US" sz="1400" b="0" dirty="0" smtClean="0">
                  <a:solidFill>
                    <a:srgbClr val="000000"/>
                  </a:solidFill>
                </a:rPr>
                <a:t>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1" dirty="0" smtClean="0">
                  <a:solidFill>
                    <a:srgbClr val="FF0000"/>
                  </a:solidFill>
                </a:rPr>
                <a:t>Not sure if thi</a:t>
              </a:r>
              <a:r>
                <a:rPr lang="en-CA" altLang="en-US" sz="1400" b="1" dirty="0" smtClean="0">
                  <a:solidFill>
                    <a:srgbClr val="FF0000"/>
                  </a:solidFill>
                </a:rPr>
                <a:t>s is a sponge. Unidentified.</a:t>
              </a:r>
              <a:r>
                <a:rPr lang="en-CA" altLang="en-US" sz="1400" b="1" dirty="0" smtClean="0">
                  <a:solidFill>
                    <a:srgbClr val="FF0000"/>
                  </a:solidFill>
                </a:rPr>
                <a:t> </a:t>
              </a:r>
              <a:endParaRPr lang="en-CA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8"/>
          <p:cNvGrpSpPr>
            <a:grpSpLocks/>
          </p:cNvGrpSpPr>
          <p:nvPr/>
        </p:nvGrpSpPr>
        <p:grpSpPr bwMode="auto">
          <a:xfrm>
            <a:off x="6446500" y="626658"/>
            <a:ext cx="2592387" cy="2992437"/>
            <a:chOff x="2336" y="2387"/>
            <a:chExt cx="1723" cy="1984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lum bright="-6000" contrast="-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2" t="8635" r="5879" b="10838"/>
            <a:stretch>
              <a:fillRect/>
            </a:stretch>
          </p:blipFill>
          <p:spPr bwMode="auto">
            <a:xfrm>
              <a:off x="2336" y="2387"/>
              <a:ext cx="1723" cy="1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14"/>
            <p:cNvSpPr txBox="1">
              <a:spLocks noChangeArrowheads="1"/>
            </p:cNvSpPr>
            <p:nvPr/>
          </p:nvSpPr>
          <p:spPr bwMode="auto">
            <a:xfrm>
              <a:off x="2382" y="3697"/>
              <a:ext cx="1633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>
                  <a:solidFill>
                    <a:srgbClr val="000000"/>
                  </a:solidFill>
                </a:rPr>
                <a:t>Porifera</a:t>
              </a:r>
              <a:r>
                <a:rPr lang="en-CA" altLang="en-US" sz="1800" b="1" dirty="0">
                  <a:solidFill>
                    <a:srgbClr val="000000"/>
                  </a:solidFill>
                </a:rPr>
                <a:t> (P.) sp. 5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Sediment covered sponge. Could be dead </a:t>
              </a:r>
              <a:r>
                <a:rPr lang="en-CA" altLang="en-US" sz="1400" b="0" i="1" dirty="0" err="1">
                  <a:solidFill>
                    <a:srgbClr val="000000"/>
                  </a:solidFill>
                </a:rPr>
                <a:t>Vazella</a:t>
              </a:r>
              <a:r>
                <a:rPr lang="en-CA" altLang="en-US" sz="1400" b="0" i="1" dirty="0">
                  <a:solidFill>
                    <a:srgbClr val="000000"/>
                  </a:solidFill>
                </a:rPr>
                <a:t> </a:t>
              </a:r>
              <a:r>
                <a:rPr lang="en-CA" altLang="en-US" sz="1400" b="0" i="1" dirty="0" err="1">
                  <a:solidFill>
                    <a:srgbClr val="000000"/>
                  </a:solidFill>
                </a:rPr>
                <a:t>pourtalesi</a:t>
              </a:r>
              <a:r>
                <a:rPr lang="en-CA" altLang="en-US" sz="1400" b="0" dirty="0">
                  <a:solidFill>
                    <a:srgbClr val="000000"/>
                  </a:solidFill>
                </a:rPr>
                <a:t>.</a:t>
              </a:r>
              <a:r>
                <a:rPr lang="en-CA" altLang="en-US" sz="1400" b="0" i="1" dirty="0">
                  <a:solidFill>
                    <a:srgbClr val="000000"/>
                  </a:solidFill>
                </a:rPr>
                <a:t> </a:t>
              </a:r>
              <a:endParaRPr lang="en-CA" altLang="en-US" sz="14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13365" y="332656"/>
            <a:ext cx="5590616" cy="3655028"/>
            <a:chOff x="213365" y="332656"/>
            <a:chExt cx="5590616" cy="3655028"/>
          </a:xfrm>
        </p:grpSpPr>
        <p:grpSp>
          <p:nvGrpSpPr>
            <p:cNvPr id="11" name="Group 10"/>
            <p:cNvGrpSpPr/>
            <p:nvPr/>
          </p:nvGrpSpPr>
          <p:grpSpPr>
            <a:xfrm>
              <a:off x="213365" y="332656"/>
              <a:ext cx="5590616" cy="3655028"/>
              <a:chOff x="109819" y="620987"/>
              <a:chExt cx="5590616" cy="365502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09819" y="620987"/>
                <a:ext cx="5590616" cy="3655028"/>
                <a:chOff x="109819" y="620987"/>
                <a:chExt cx="5590616" cy="3655028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109819" y="620987"/>
                  <a:ext cx="4182129" cy="3655028"/>
                  <a:chOff x="109819" y="620987"/>
                  <a:chExt cx="4182129" cy="3655028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109819" y="620987"/>
                    <a:ext cx="4182129" cy="3655028"/>
                    <a:chOff x="2051720" y="3943235"/>
                    <a:chExt cx="4182129" cy="3655028"/>
                  </a:xfrm>
                </p:grpSpPr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2051720" y="3943235"/>
                      <a:ext cx="3307961" cy="3655028"/>
                      <a:chOff x="3347864" y="4044843"/>
                      <a:chExt cx="3307961" cy="3655028"/>
                    </a:xfrm>
                  </p:grpSpPr>
                  <p:sp>
                    <p:nvSpPr>
                      <p:cNvPr id="46" name="Text Box 3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347864" y="6899652"/>
                        <a:ext cx="3135327" cy="800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>
                        <a:spAutoFit/>
                      </a:bodyPr>
                      <a:lstStyle>
                        <a:lvl1pPr eaLnBrk="0" hangingPunct="0">
                          <a:spcBef>
                            <a:spcPct val="20000"/>
                          </a:spcBef>
                          <a:buFont typeface="Arial" charset="0"/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Font typeface="Arial" charset="0"/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50000"/>
                          </a:spcBef>
                          <a:buFontTx/>
                          <a:buNone/>
                        </a:pPr>
                        <a:r>
                          <a:rPr lang="en-CA" altLang="en-US" sz="1800" b="1" dirty="0" err="1">
                            <a:solidFill>
                              <a:srgbClr val="000000"/>
                            </a:solidFill>
                          </a:rPr>
                          <a:t>Porifera</a:t>
                        </a:r>
                        <a:r>
                          <a:rPr lang="en-CA" altLang="en-US" sz="1800" b="1" dirty="0">
                            <a:solidFill>
                              <a:srgbClr val="000000"/>
                            </a:solidFill>
                          </a:rPr>
                          <a:t> (P.) sp. 4</a:t>
                        </a:r>
                      </a:p>
                      <a:p>
                        <a:pPr eaLnBrk="1" hangingPunct="1">
                          <a:spcBef>
                            <a:spcPct val="0"/>
                          </a:spcBef>
                          <a:buFontTx/>
                          <a:buNone/>
                        </a:pPr>
                        <a:r>
                          <a:rPr lang="en-CA" altLang="en-US" sz="1400" dirty="0" smtClean="0">
                            <a:solidFill>
                              <a:srgbClr val="000000"/>
                            </a:solidFill>
                          </a:rPr>
                          <a:t>Opaque w</a:t>
                        </a:r>
                        <a:r>
                          <a:rPr lang="en-CA" altLang="en-US" sz="1400" b="0" dirty="0" smtClean="0">
                            <a:solidFill>
                              <a:srgbClr val="000000"/>
                            </a:solidFill>
                          </a:rPr>
                          <a:t>hite sponge</a:t>
                        </a:r>
                        <a:r>
                          <a:rPr lang="en-CA" altLang="en-US" sz="1400" b="0" dirty="0">
                            <a:solidFill>
                              <a:srgbClr val="000000"/>
                            </a:solidFill>
                          </a:rPr>
                          <a:t>. </a:t>
                        </a:r>
                        <a:r>
                          <a:rPr lang="en-CA" altLang="en-US" sz="1400" b="0" dirty="0" err="1">
                            <a:solidFill>
                              <a:srgbClr val="000000"/>
                            </a:solidFill>
                          </a:rPr>
                          <a:t>Oscula</a:t>
                        </a:r>
                        <a:r>
                          <a:rPr lang="en-CA" altLang="en-US" sz="1400" b="0" dirty="0">
                            <a:solidFill>
                              <a:srgbClr val="000000"/>
                            </a:solidFill>
                          </a:rPr>
                          <a:t> </a:t>
                        </a:r>
                        <a:r>
                          <a:rPr lang="en-CA" altLang="en-US" sz="1400" dirty="0" smtClean="0">
                            <a:solidFill>
                              <a:srgbClr val="000000"/>
                            </a:solidFill>
                          </a:rPr>
                          <a:t>sometimes </a:t>
                        </a:r>
                        <a:r>
                          <a:rPr lang="en-CA" altLang="en-US" sz="1400" b="0" dirty="0" smtClean="0">
                            <a:solidFill>
                              <a:srgbClr val="000000"/>
                            </a:solidFill>
                          </a:rPr>
                          <a:t>visible</a:t>
                        </a:r>
                        <a:r>
                          <a:rPr lang="en-CA" altLang="en-US" sz="1400" b="0" dirty="0">
                            <a:solidFill>
                              <a:srgbClr val="000000"/>
                            </a:solidFill>
                          </a:rPr>
                          <a:t>.</a:t>
                        </a:r>
                      </a:p>
                    </p:txBody>
                  </p:sp>
                  <p:pic>
                    <p:nvPicPr>
                      <p:cNvPr id="47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1550" y="4044843"/>
                        <a:ext cx="1584275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48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4810" y="4044843"/>
                        <a:ext cx="1658937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pic>
                  <p:nvPicPr>
                    <p:cNvPr id="45" name="Picture 1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5393676" y="3943843"/>
                      <a:ext cx="840173" cy="18408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5208" name="Picture 88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52" t="8017" b="10268"/>
                  <a:stretch/>
                </p:blipFill>
                <p:spPr bwMode="auto">
                  <a:xfrm>
                    <a:off x="136765" y="2499418"/>
                    <a:ext cx="3067083" cy="9644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4098" name="Picture 2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45146" y="2499418"/>
                  <a:ext cx="2455289" cy="16480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cxnSp>
            <p:nvCxnSpPr>
              <p:cNvPr id="9" name="Straight Arrow Connector 8"/>
              <p:cNvCxnSpPr/>
              <p:nvPr/>
            </p:nvCxnSpPr>
            <p:spPr>
              <a:xfrm flipV="1">
                <a:off x="4152768" y="3320186"/>
                <a:ext cx="245112" cy="250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586" y="1291269"/>
              <a:ext cx="1090518" cy="86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4224906" y="4260287"/>
            <a:ext cx="4182662" cy="2379255"/>
            <a:chOff x="4224906" y="4260287"/>
            <a:chExt cx="4182662" cy="2379255"/>
          </a:xfrm>
        </p:grpSpPr>
        <p:grpSp>
          <p:nvGrpSpPr>
            <p:cNvPr id="25" name="Group 24"/>
            <p:cNvGrpSpPr/>
            <p:nvPr/>
          </p:nvGrpSpPr>
          <p:grpSpPr>
            <a:xfrm>
              <a:off x="4224906" y="4260287"/>
              <a:ext cx="4182662" cy="1899257"/>
              <a:chOff x="4210211" y="3886604"/>
              <a:chExt cx="4182662" cy="1899257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210211" y="3886604"/>
                <a:ext cx="4182661" cy="1899257"/>
                <a:chOff x="2035047" y="188640"/>
                <a:chExt cx="4182661" cy="1899257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2035047" y="188640"/>
                  <a:ext cx="4182661" cy="1899257"/>
                  <a:chOff x="1314967" y="448408"/>
                  <a:chExt cx="4182661" cy="1899257"/>
                </a:xfrm>
              </p:grpSpPr>
              <p:sp>
                <p:nvSpPr>
                  <p:cNvPr id="3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14967" y="1547446"/>
                    <a:ext cx="4182661" cy="8002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800" b="1" dirty="0" err="1">
                        <a:solidFill>
                          <a:srgbClr val="000000"/>
                        </a:solidFill>
                      </a:rPr>
                      <a:t>Porifera</a:t>
                    </a:r>
                    <a:r>
                      <a:rPr lang="en-CA" altLang="en-US" sz="1800" b="1" dirty="0">
                        <a:solidFill>
                          <a:srgbClr val="000000"/>
                        </a:solidFill>
                      </a:rPr>
                      <a:t> (P.) sp. 7</a:t>
                    </a:r>
                  </a:p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400" b="0" dirty="0">
                        <a:solidFill>
                          <a:srgbClr val="000000"/>
                        </a:solidFill>
                      </a:rPr>
                      <a:t>Cloudy white sponge with </a:t>
                    </a:r>
                    <a:r>
                      <a:rPr lang="en-CA" altLang="en-US" sz="1400" b="0" dirty="0" smtClean="0">
                        <a:solidFill>
                          <a:srgbClr val="000000"/>
                        </a:solidFill>
                      </a:rPr>
                      <a:t>large, flat </a:t>
                    </a:r>
                    <a:r>
                      <a:rPr lang="en-CA" altLang="en-US" sz="1400" b="0" dirty="0" err="1" smtClean="0">
                        <a:solidFill>
                          <a:srgbClr val="000000"/>
                        </a:solidFill>
                      </a:rPr>
                      <a:t>oscula</a:t>
                    </a:r>
                    <a:r>
                      <a:rPr lang="en-CA" altLang="en-US" sz="1400" b="0" dirty="0" smtClean="0">
                        <a:solidFill>
                          <a:srgbClr val="000000"/>
                        </a:solidFill>
                      </a:rPr>
                      <a:t> </a:t>
                    </a:r>
                    <a:r>
                      <a:rPr lang="en-CA" altLang="en-US" sz="1400" b="0" dirty="0">
                        <a:solidFill>
                          <a:srgbClr val="000000"/>
                        </a:solidFill>
                      </a:rPr>
                      <a:t>seen</a:t>
                    </a:r>
                    <a:r>
                      <a:rPr lang="en-CA" altLang="en-US" sz="1400" b="0" dirty="0" smtClean="0">
                        <a:solidFill>
                          <a:srgbClr val="000000"/>
                        </a:solidFill>
                      </a:rPr>
                      <a:t>. Sometimes partially covered in sediment.</a:t>
                    </a:r>
                    <a:endParaRPr lang="en-CA" altLang="en-US" sz="1400" b="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34" name="Picture 1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28" t="11972" r="6080"/>
                  <a:stretch/>
                </p:blipFill>
                <p:spPr bwMode="auto">
                  <a:xfrm>
                    <a:off x="3523266" y="448408"/>
                    <a:ext cx="1192750" cy="10990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" name="Picture 15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43" t="6258" r="5594" b="4675"/>
                  <a:stretch/>
                </p:blipFill>
                <p:spPr bwMode="auto">
                  <a:xfrm>
                    <a:off x="2351103" y="448408"/>
                    <a:ext cx="1137736" cy="109903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32" name="Picture 27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rightnessContrast bright="8000" contrast="1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35048" y="188640"/>
                  <a:ext cx="985990" cy="1099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7" name="Picture 51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360" y="4474934"/>
                <a:ext cx="755513" cy="510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698592" y="6270210"/>
              <a:ext cx="3285836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b="1" dirty="0" smtClean="0">
                  <a:solidFill>
                    <a:srgbClr val="FF0000"/>
                  </a:solidFill>
                </a:rPr>
                <a:t>The last three are </a:t>
              </a:r>
              <a:r>
                <a:rPr lang="en-CA" b="1" dirty="0" err="1" smtClean="0">
                  <a:solidFill>
                    <a:srgbClr val="FF0000"/>
                  </a:solidFill>
                </a:rPr>
                <a:t>hymedesmiids</a:t>
              </a:r>
              <a:endParaRPr lang="en-CA" b="1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6084168" y="5251602"/>
              <a:ext cx="0" cy="112972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6228184" y="5251602"/>
              <a:ext cx="720080" cy="112972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0"/>
            </p:cNvCxnSpPr>
            <p:nvPr/>
          </p:nvCxnSpPr>
          <p:spPr>
            <a:xfrm flipV="1">
              <a:off x="6341510" y="5251602"/>
              <a:ext cx="1470850" cy="10186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44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820227" y="106666"/>
            <a:ext cx="4983549" cy="2811056"/>
            <a:chOff x="504176" y="3724450"/>
            <a:chExt cx="4983549" cy="2811056"/>
          </a:xfrm>
        </p:grpSpPr>
        <p:grpSp>
          <p:nvGrpSpPr>
            <p:cNvPr id="28" name="Group 27"/>
            <p:cNvGrpSpPr/>
            <p:nvPr/>
          </p:nvGrpSpPr>
          <p:grpSpPr>
            <a:xfrm>
              <a:off x="504176" y="3733337"/>
              <a:ext cx="4983549" cy="2802169"/>
              <a:chOff x="5293170" y="3953960"/>
              <a:chExt cx="4983549" cy="2802169"/>
            </a:xfrm>
          </p:grpSpPr>
          <p:grpSp>
            <p:nvGrpSpPr>
              <p:cNvPr id="39" name="Group 2"/>
              <p:cNvGrpSpPr>
                <a:grpSpLocks/>
              </p:cNvGrpSpPr>
              <p:nvPr/>
            </p:nvGrpSpPr>
            <p:grpSpPr bwMode="auto">
              <a:xfrm>
                <a:off x="5293170" y="3953960"/>
                <a:ext cx="4983549" cy="2802169"/>
                <a:chOff x="1836740" y="3941540"/>
                <a:chExt cx="4983610" cy="2801514"/>
              </a:xfrm>
            </p:grpSpPr>
            <p:sp>
              <p:nvSpPr>
                <p:cNvPr id="41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836740" y="5942954"/>
                  <a:ext cx="4983610" cy="8001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 err="1">
                      <a:solidFill>
                        <a:srgbClr val="000000"/>
                      </a:solidFill>
                    </a:rPr>
                    <a:t>Porifera</a:t>
                  </a:r>
                  <a:r>
                    <a:rPr lang="en-CA" altLang="en-US" sz="1800" b="1" dirty="0">
                      <a:solidFill>
                        <a:srgbClr val="000000"/>
                      </a:solidFill>
                    </a:rPr>
                    <a:t> (P.) sp. 12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>
                      <a:solidFill>
                        <a:srgbClr val="000000"/>
                      </a:solidFill>
                    </a:rPr>
                    <a:t>Grey bumpy textured encrusting sponge. Small </a:t>
                  </a:r>
                  <a:r>
                    <a:rPr lang="en-CA" altLang="en-US" sz="1400" b="0" dirty="0" err="1">
                      <a:solidFill>
                        <a:srgbClr val="000000"/>
                      </a:solidFill>
                    </a:rPr>
                    <a:t>oscula</a:t>
                  </a:r>
                  <a:r>
                    <a:rPr lang="en-CA" altLang="en-US" sz="1400" b="0" dirty="0">
                      <a:solidFill>
                        <a:srgbClr val="000000"/>
                      </a:solidFill>
                    </a:rPr>
                    <a:t> sometimes visible</a:t>
                  </a:r>
                  <a:r>
                    <a:rPr lang="en-CA" altLang="en-US" sz="1400" b="0" dirty="0" smtClean="0">
                      <a:solidFill>
                        <a:srgbClr val="000000"/>
                      </a:solidFill>
                    </a:rPr>
                    <a:t>. Could be a </a:t>
                  </a:r>
                  <a:r>
                    <a:rPr lang="en-CA" altLang="en-US" sz="1400" b="0" dirty="0" err="1" smtClean="0">
                      <a:solidFill>
                        <a:srgbClr val="000000"/>
                      </a:solidFill>
                    </a:rPr>
                    <a:t>Hymesdesmiidae</a:t>
                  </a:r>
                  <a:r>
                    <a:rPr lang="en-CA" altLang="en-US" sz="1400" b="0" dirty="0" smtClean="0">
                      <a:solidFill>
                        <a:srgbClr val="000000"/>
                      </a:solidFill>
                    </a:rPr>
                    <a:t> from a side angle. </a:t>
                  </a:r>
                  <a:endParaRPr lang="en-CA" altLang="en-US" sz="1400" b="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42" name="Picture 41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6" t="4856" r="15192" b="19621"/>
                <a:stretch/>
              </p:blipFill>
              <p:spPr bwMode="auto">
                <a:xfrm>
                  <a:off x="3744347" y="3941540"/>
                  <a:ext cx="1613421" cy="20014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0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4000" contrast="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96" r="11234"/>
              <a:stretch/>
            </p:blipFill>
            <p:spPr bwMode="auto">
              <a:xfrm>
                <a:off x="5343265" y="4063540"/>
                <a:ext cx="1821545" cy="1892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0365" y="3724450"/>
              <a:ext cx="1427360" cy="201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23528" y="72821"/>
            <a:ext cx="3312685" cy="3431300"/>
            <a:chOff x="852706" y="-289750"/>
            <a:chExt cx="3312685" cy="3431300"/>
          </a:xfrm>
        </p:grpSpPr>
        <p:grpSp>
          <p:nvGrpSpPr>
            <p:cNvPr id="5" name="Group 4"/>
            <p:cNvGrpSpPr/>
            <p:nvPr/>
          </p:nvGrpSpPr>
          <p:grpSpPr>
            <a:xfrm>
              <a:off x="852706" y="-289750"/>
              <a:ext cx="3312685" cy="3431300"/>
              <a:chOff x="852706" y="-289750"/>
              <a:chExt cx="3312685" cy="343130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853058" y="-146743"/>
                <a:ext cx="3312333" cy="3288293"/>
                <a:chOff x="3377431" y="-666668"/>
                <a:chExt cx="3312333" cy="3288293"/>
              </a:xfrm>
            </p:grpSpPr>
            <p:sp>
              <p:nvSpPr>
                <p:cNvPr id="4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377431" y="1821406"/>
                  <a:ext cx="3312333" cy="8002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 err="1">
                      <a:solidFill>
                        <a:srgbClr val="000000"/>
                      </a:solidFill>
                    </a:rPr>
                    <a:t>Porifera</a:t>
                  </a:r>
                  <a:r>
                    <a:rPr lang="en-CA" altLang="en-US" sz="1800" b="1" dirty="0">
                      <a:solidFill>
                        <a:srgbClr val="000000"/>
                      </a:solidFill>
                    </a:rPr>
                    <a:t> (P.) sp. 8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>
                      <a:solidFill>
                        <a:srgbClr val="000000"/>
                      </a:solidFill>
                    </a:rPr>
                    <a:t>White slightly raised sponge on rock. Small </a:t>
                  </a:r>
                  <a:r>
                    <a:rPr lang="en-CA" altLang="en-US" sz="1400" b="0" dirty="0" err="1">
                      <a:solidFill>
                        <a:srgbClr val="000000"/>
                      </a:solidFill>
                    </a:rPr>
                    <a:t>oscula</a:t>
                  </a:r>
                  <a:r>
                    <a:rPr lang="en-CA" altLang="en-US" sz="1400" b="0" dirty="0">
                      <a:solidFill>
                        <a:srgbClr val="000000"/>
                      </a:solidFill>
                    </a:rPr>
                    <a:t> seen.</a:t>
                  </a:r>
                </a:p>
              </p:txBody>
            </p:sp>
            <p:pic>
              <p:nvPicPr>
                <p:cNvPr id="38" name="Picture 2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471" r="8900" b="10916"/>
                <a:stretch/>
              </p:blipFill>
              <p:spPr bwMode="auto">
                <a:xfrm>
                  <a:off x="4084668" y="-666668"/>
                  <a:ext cx="962026" cy="9265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167" name="Picture 23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98" t="6481"/>
              <a:stretch/>
            </p:blipFill>
            <p:spPr bwMode="auto">
              <a:xfrm>
                <a:off x="852706" y="799768"/>
                <a:ext cx="1670130" cy="1541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80" name="Picture 3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3603" y="-289750"/>
                <a:ext cx="1152128" cy="1406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181" name="Picture 3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5555" y="1134599"/>
              <a:ext cx="1629836" cy="1206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2329884" y="3606265"/>
            <a:ext cx="6089645" cy="2814421"/>
            <a:chOff x="889703" y="3828135"/>
            <a:chExt cx="6089645" cy="2814421"/>
          </a:xfrm>
        </p:grpSpPr>
        <p:grpSp>
          <p:nvGrpSpPr>
            <p:cNvPr id="7" name="Group 6"/>
            <p:cNvGrpSpPr/>
            <p:nvPr/>
          </p:nvGrpSpPr>
          <p:grpSpPr>
            <a:xfrm>
              <a:off x="889703" y="3828135"/>
              <a:ext cx="6089645" cy="2814421"/>
              <a:chOff x="1251672" y="3772934"/>
              <a:chExt cx="6089645" cy="2814421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251672" y="3772934"/>
                <a:ext cx="6089645" cy="2814421"/>
                <a:chOff x="179512" y="3330886"/>
                <a:chExt cx="6089645" cy="2814421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179512" y="3330886"/>
                  <a:ext cx="6089645" cy="2814421"/>
                  <a:chOff x="4427983" y="360351"/>
                  <a:chExt cx="6089645" cy="2814421"/>
                </a:xfrm>
              </p:grpSpPr>
              <p:sp>
                <p:nvSpPr>
                  <p:cNvPr id="49173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27984" y="2589997"/>
                    <a:ext cx="6089644" cy="5847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800" b="1" dirty="0" err="1">
                        <a:solidFill>
                          <a:srgbClr val="000000"/>
                        </a:solidFill>
                      </a:rPr>
                      <a:t>Porifera</a:t>
                    </a:r>
                    <a:r>
                      <a:rPr lang="en-CA" altLang="en-US" sz="1800" b="1" dirty="0">
                        <a:solidFill>
                          <a:srgbClr val="000000"/>
                        </a:solidFill>
                      </a:rPr>
                      <a:t> (P.) sp. 13</a:t>
                    </a:r>
                  </a:p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400" b="0" dirty="0">
                        <a:solidFill>
                          <a:srgbClr val="000000"/>
                        </a:solidFill>
                      </a:rPr>
                      <a:t>White </a:t>
                    </a:r>
                    <a:r>
                      <a:rPr lang="en-CA" altLang="en-US" sz="1400" b="0" dirty="0" smtClean="0">
                        <a:solidFill>
                          <a:srgbClr val="000000"/>
                        </a:solidFill>
                      </a:rPr>
                      <a:t>raised </a:t>
                    </a:r>
                    <a:r>
                      <a:rPr lang="en-CA" altLang="en-US" sz="1400" b="0" dirty="0">
                        <a:solidFill>
                          <a:srgbClr val="000000"/>
                        </a:solidFill>
                      </a:rPr>
                      <a:t>sponge on rock with </a:t>
                    </a:r>
                    <a:r>
                      <a:rPr lang="en-US" altLang="en-US" sz="1400" b="0" dirty="0">
                        <a:solidFill>
                          <a:srgbClr val="000000"/>
                        </a:solidFill>
                      </a:rPr>
                      <a:t>a few</a:t>
                    </a:r>
                    <a:r>
                      <a:rPr lang="en-CA" altLang="en-US" sz="1400" b="0" dirty="0">
                        <a:solidFill>
                          <a:srgbClr val="000000"/>
                        </a:solidFill>
                      </a:rPr>
                      <a:t> </a:t>
                    </a:r>
                    <a:r>
                      <a:rPr lang="en-CA" altLang="en-US" sz="1400" b="0" dirty="0" smtClean="0">
                        <a:solidFill>
                          <a:srgbClr val="000000"/>
                        </a:solidFill>
                      </a:rPr>
                      <a:t>larger </a:t>
                    </a:r>
                    <a:r>
                      <a:rPr lang="en-CA" altLang="en-US" sz="1400" b="0" dirty="0" err="1">
                        <a:solidFill>
                          <a:srgbClr val="000000"/>
                        </a:solidFill>
                      </a:rPr>
                      <a:t>oscula</a:t>
                    </a:r>
                    <a:r>
                      <a:rPr lang="en-CA" altLang="en-US" sz="1400" b="0" dirty="0">
                        <a:solidFill>
                          <a:srgbClr val="000000"/>
                        </a:solidFill>
                      </a:rPr>
                      <a:t> and many smaller </a:t>
                    </a:r>
                    <a:r>
                      <a:rPr lang="en-CA" altLang="en-US" sz="1400" b="0" dirty="0" err="1">
                        <a:solidFill>
                          <a:srgbClr val="000000"/>
                        </a:solidFill>
                      </a:rPr>
                      <a:t>oscula</a:t>
                    </a:r>
                    <a:r>
                      <a:rPr lang="en-CA" altLang="en-US" sz="1400" b="0" dirty="0">
                        <a:solidFill>
                          <a:srgbClr val="000000"/>
                        </a:solidFill>
                      </a:rPr>
                      <a:t>. </a:t>
                    </a:r>
                  </a:p>
                </p:txBody>
              </p:sp>
              <p:pic>
                <p:nvPicPr>
                  <p:cNvPr id="4120" name="Picture 24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27983" y="360351"/>
                    <a:ext cx="1596214" cy="22260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6151" name="Picture 7"/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55" b="9349"/>
                <a:stretch/>
              </p:blipFill>
              <p:spPr bwMode="auto">
                <a:xfrm>
                  <a:off x="1801227" y="4219739"/>
                  <a:ext cx="1704981" cy="13372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174" name="Picture 30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635" y="4100219"/>
                <a:ext cx="1007124" cy="1898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2565801" y="3828135"/>
              <a:ext cx="3700711" cy="2223373"/>
              <a:chOff x="2565801" y="3828135"/>
              <a:chExt cx="3700711" cy="2223373"/>
            </a:xfrm>
          </p:grpSpPr>
          <p:pic>
            <p:nvPicPr>
              <p:cNvPr id="6173" name="Picture 29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65"/>
              <a:stretch/>
            </p:blipFill>
            <p:spPr bwMode="auto">
              <a:xfrm>
                <a:off x="2565801" y="3828135"/>
                <a:ext cx="1596213" cy="874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71" name="Picture 2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0971" y="4716988"/>
                <a:ext cx="985541" cy="1334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2329884" y="6420686"/>
            <a:ext cx="473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This is possibly </a:t>
            </a:r>
            <a:r>
              <a:rPr lang="en-CA" b="1" dirty="0" err="1" smtClean="0">
                <a:solidFill>
                  <a:srgbClr val="FF0000"/>
                </a:solidFill>
              </a:rPr>
              <a:t>Didemnidae</a:t>
            </a:r>
            <a:r>
              <a:rPr lang="en-CA" b="1" dirty="0" smtClean="0">
                <a:solidFill>
                  <a:srgbClr val="FF0000"/>
                </a:solidFill>
              </a:rPr>
              <a:t>, a colonial tunicate.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44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4499992" y="3845099"/>
            <a:ext cx="3305177" cy="2561551"/>
            <a:chOff x="5581649" y="3601866"/>
            <a:chExt cx="3305177" cy="2561551"/>
          </a:xfrm>
        </p:grpSpPr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5581649" y="3601866"/>
              <a:ext cx="3305177" cy="2561551"/>
              <a:chOff x="7392456" y="3848130"/>
              <a:chExt cx="3086612" cy="2562574"/>
            </a:xfrm>
          </p:grpSpPr>
          <p:pic>
            <p:nvPicPr>
              <p:cNvPr id="39" name="Picture 2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31"/>
              <a:stretch/>
            </p:blipFill>
            <p:spPr bwMode="auto">
              <a:xfrm>
                <a:off x="7392456" y="3848130"/>
                <a:ext cx="1656857" cy="17617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TextBox 6"/>
              <p:cNvSpPr txBox="1">
                <a:spLocks noChangeArrowheads="1"/>
              </p:cNvSpPr>
              <p:nvPr/>
            </p:nvSpPr>
            <p:spPr bwMode="auto">
              <a:xfrm>
                <a:off x="7392456" y="5610165"/>
                <a:ext cx="3086612" cy="800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21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White encrusting sponge on rock with visible </a:t>
                </a:r>
                <a:r>
                  <a:rPr lang="en-CA" altLang="en-US" sz="1400" b="0" dirty="0" err="1">
                    <a:solidFill>
                      <a:srgbClr val="000000"/>
                    </a:solidFill>
                  </a:rPr>
                  <a:t>oscula</a:t>
                </a:r>
                <a:r>
                  <a:rPr lang="en-CA" altLang="en-US" sz="1400" b="0" dirty="0">
                    <a:solidFill>
                      <a:srgbClr val="000000"/>
                    </a:solidFill>
                  </a:rPr>
                  <a:t> and a green tinge. </a:t>
                </a:r>
              </a:p>
            </p:txBody>
          </p:sp>
        </p:grpSp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793"/>
            <a:stretch/>
          </p:blipFill>
          <p:spPr bwMode="auto">
            <a:xfrm>
              <a:off x="7372082" y="3601866"/>
              <a:ext cx="1514743" cy="176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6"/>
          <p:cNvGrpSpPr>
            <a:grpSpLocks/>
          </p:cNvGrpSpPr>
          <p:nvPr/>
        </p:nvGrpSpPr>
        <p:grpSpPr bwMode="auto">
          <a:xfrm>
            <a:off x="281707" y="3140968"/>
            <a:ext cx="2879725" cy="3646900"/>
            <a:chOff x="165626" y="3237199"/>
            <a:chExt cx="2879246" cy="3648572"/>
          </a:xfrm>
        </p:grpSpPr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26" y="3237199"/>
              <a:ext cx="2879246" cy="1985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2"/>
            <p:cNvSpPr txBox="1">
              <a:spLocks noChangeArrowheads="1"/>
            </p:cNvSpPr>
            <p:nvPr/>
          </p:nvSpPr>
          <p:spPr bwMode="auto">
            <a:xfrm>
              <a:off x="165626" y="5223016"/>
              <a:ext cx="2879246" cy="1662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>
                  <a:solidFill>
                    <a:srgbClr val="000000"/>
                  </a:solidFill>
                </a:rPr>
                <a:t>Porifera</a:t>
              </a:r>
              <a:r>
                <a:rPr lang="en-CA" altLang="en-US" sz="1800" b="1" dirty="0">
                  <a:solidFill>
                    <a:srgbClr val="000000"/>
                  </a:solidFill>
                </a:rPr>
                <a:t> (P.) sp. 19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White sponge with many large </a:t>
              </a:r>
              <a:r>
                <a:rPr lang="en-CA" altLang="en-US" sz="1400" b="0" dirty="0" err="1">
                  <a:solidFill>
                    <a:srgbClr val="000000"/>
                  </a:solidFill>
                </a:rPr>
                <a:t>oscula</a:t>
              </a:r>
              <a:r>
                <a:rPr lang="en-CA" altLang="en-US" sz="1400" b="0" dirty="0">
                  <a:solidFill>
                    <a:srgbClr val="000000"/>
                  </a:solidFill>
                </a:rPr>
                <a:t> seen. Right part looks to be attached, but covered by more sediment. Could be seeing the inside of a very damaged </a:t>
              </a:r>
              <a:r>
                <a:rPr lang="en-CA" altLang="en-US" sz="1400" b="0" i="1" dirty="0" err="1">
                  <a:solidFill>
                    <a:srgbClr val="000000"/>
                  </a:solidFill>
                </a:rPr>
                <a:t>Vazella</a:t>
              </a:r>
              <a:r>
                <a:rPr lang="en-CA" altLang="en-US" sz="1400" b="0" dirty="0">
                  <a:solidFill>
                    <a:srgbClr val="000000"/>
                  </a:solidFill>
                </a:rPr>
                <a:t>. </a:t>
              </a:r>
              <a:endParaRPr lang="en-CA" altLang="en-US" sz="1400" b="0" dirty="0" smtClean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1" dirty="0" smtClean="0">
                  <a:solidFill>
                    <a:srgbClr val="FF0000"/>
                  </a:solidFill>
                </a:rPr>
                <a:t>I think this is </a:t>
              </a:r>
              <a:r>
                <a:rPr lang="en-CA" altLang="en-US" sz="1400" b="1" dirty="0" err="1" smtClean="0">
                  <a:solidFill>
                    <a:srgbClr val="FF0000"/>
                  </a:solidFill>
                </a:rPr>
                <a:t>Vazella</a:t>
              </a:r>
              <a:r>
                <a:rPr lang="en-CA" altLang="en-US" sz="1400" b="1" dirty="0" smtClean="0">
                  <a:solidFill>
                    <a:srgbClr val="FF0000"/>
                  </a:solidFill>
                </a:rPr>
                <a:t>!</a:t>
              </a:r>
              <a:endParaRPr lang="en-CA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80112" y="505652"/>
            <a:ext cx="2977281" cy="2314892"/>
            <a:chOff x="6059215" y="284655"/>
            <a:chExt cx="2977281" cy="2314892"/>
          </a:xfrm>
        </p:grpSpPr>
        <p:grpSp>
          <p:nvGrpSpPr>
            <p:cNvPr id="45" name="Group 2"/>
            <p:cNvGrpSpPr>
              <a:grpSpLocks/>
            </p:cNvGrpSpPr>
            <p:nvPr/>
          </p:nvGrpSpPr>
          <p:grpSpPr bwMode="auto">
            <a:xfrm>
              <a:off x="6059215" y="284655"/>
              <a:ext cx="2977281" cy="2314892"/>
              <a:chOff x="4787899" y="284444"/>
              <a:chExt cx="2977284" cy="2316200"/>
            </a:xfrm>
          </p:grpSpPr>
          <p:sp>
            <p:nvSpPr>
              <p:cNvPr id="47" name="TextBox 5"/>
              <p:cNvSpPr txBox="1">
                <a:spLocks noChangeArrowheads="1"/>
              </p:cNvSpPr>
              <p:nvPr/>
            </p:nvSpPr>
            <p:spPr bwMode="auto">
              <a:xfrm>
                <a:off x="4787900" y="1584407"/>
                <a:ext cx="2977283" cy="1016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17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Thin, sediment coloured encrusting sponge with visible </a:t>
                </a:r>
                <a:r>
                  <a:rPr lang="en-CA" altLang="en-US" sz="1400" b="0" dirty="0" err="1">
                    <a:solidFill>
                      <a:srgbClr val="000000"/>
                    </a:solidFill>
                  </a:rPr>
                  <a:t>ocula</a:t>
                </a:r>
                <a:r>
                  <a:rPr lang="en-CA" altLang="en-US" sz="1400" b="0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1" dirty="0" smtClean="0">
                    <a:solidFill>
                      <a:srgbClr val="FF0000"/>
                    </a:solidFill>
                  </a:rPr>
                  <a:t>Same as </a:t>
                </a:r>
                <a:r>
                  <a:rPr lang="en-CA" altLang="en-US" sz="1400" b="1" dirty="0" err="1" smtClean="0">
                    <a:solidFill>
                      <a:srgbClr val="FF0000"/>
                    </a:solidFill>
                  </a:rPr>
                  <a:t>Porifera</a:t>
                </a:r>
                <a:r>
                  <a:rPr lang="en-CA" altLang="en-US" sz="1400" b="1" dirty="0" smtClean="0">
                    <a:solidFill>
                      <a:srgbClr val="FF0000"/>
                    </a:solidFill>
                  </a:rPr>
                  <a:t> sp. 5</a:t>
                </a:r>
                <a:endParaRPr lang="en-CA" altLang="en-US" sz="14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48" name="Picture 1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680"/>
              <a:stretch/>
            </p:blipFill>
            <p:spPr bwMode="auto">
              <a:xfrm>
                <a:off x="4787899" y="284444"/>
                <a:ext cx="1678661" cy="1299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6" name="Picture 1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2119" y="284655"/>
              <a:ext cx="1284377" cy="1299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3155007" y="228008"/>
            <a:ext cx="1944687" cy="3225551"/>
            <a:chOff x="2411760" y="168318"/>
            <a:chExt cx="1944216" cy="3225396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71"/>
            <a:stretch>
              <a:fillRect/>
            </a:stretch>
          </p:blipFill>
          <p:spPr bwMode="auto">
            <a:xfrm>
              <a:off x="2411760" y="168318"/>
              <a:ext cx="1943546" cy="1563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2411760" y="1731801"/>
              <a:ext cx="1944216" cy="16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 smtClean="0">
                  <a:solidFill>
                    <a:srgbClr val="000000"/>
                  </a:solidFill>
                </a:rPr>
                <a:t>Porifera</a:t>
              </a:r>
              <a:r>
                <a:rPr lang="en-CA" altLang="en-US" sz="1800" b="1" dirty="0" smtClean="0">
                  <a:solidFill>
                    <a:srgbClr val="000000"/>
                  </a:solidFill>
                </a:rPr>
                <a:t> (P.) sp. 16</a:t>
              </a:r>
              <a:endParaRPr lang="en-CA" altLang="en-US" sz="1800" b="1" dirty="0">
                <a:solidFill>
                  <a:srgbClr val="000000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White-grey globular sponge with a slight starburst on top. </a:t>
              </a:r>
              <a:br>
                <a:rPr lang="en-CA" altLang="en-US" sz="1400" b="0" dirty="0">
                  <a:solidFill>
                    <a:srgbClr val="000000"/>
                  </a:solidFill>
                </a:rPr>
              </a:br>
              <a:r>
                <a:rPr lang="en-CA" altLang="en-US" sz="1400" b="0" dirty="0">
                  <a:solidFill>
                    <a:srgbClr val="000000"/>
                  </a:solidFill>
                </a:rPr>
                <a:t>Many </a:t>
              </a:r>
              <a:r>
                <a:rPr lang="en-CA" altLang="en-US" sz="1400" b="0" dirty="0" err="1">
                  <a:solidFill>
                    <a:srgbClr val="000000"/>
                  </a:solidFill>
                </a:rPr>
                <a:t>oscula</a:t>
              </a:r>
              <a:r>
                <a:rPr lang="en-CA" altLang="en-US" sz="1400" b="0" dirty="0">
                  <a:solidFill>
                    <a:srgbClr val="000000"/>
                  </a:solidFill>
                </a:rPr>
                <a:t> of varying size </a:t>
              </a:r>
              <a:r>
                <a:rPr lang="en-CA" altLang="en-US" sz="1400" b="0" dirty="0" smtClean="0">
                  <a:solidFill>
                    <a:srgbClr val="000000"/>
                  </a:solidFill>
                </a:rPr>
                <a:t>visible</a:t>
              </a:r>
              <a:r>
                <a:rPr lang="en-CA" altLang="en-US" sz="1400" dirty="0">
                  <a:solidFill>
                    <a:srgbClr val="000000"/>
                  </a:solidFill>
                </a:rPr>
                <a:t> </a:t>
              </a:r>
              <a:r>
                <a:rPr lang="en-CA" altLang="en-US" sz="1400" dirty="0" smtClean="0">
                  <a:solidFill>
                    <a:srgbClr val="000000"/>
                  </a:solidFill>
                </a:rPr>
                <a:t>with raised edges?</a:t>
              </a:r>
              <a:endParaRPr lang="en-CA" altLang="en-US" sz="14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7"/>
          <p:cNvGrpSpPr>
            <a:grpSpLocks/>
          </p:cNvGrpSpPr>
          <p:nvPr/>
        </p:nvGrpSpPr>
        <p:grpSpPr bwMode="auto">
          <a:xfrm>
            <a:off x="539552" y="351709"/>
            <a:ext cx="1933575" cy="2487613"/>
            <a:chOff x="4105" y="2548"/>
            <a:chExt cx="1218" cy="1567"/>
          </a:xfrm>
        </p:grpSpPr>
        <p:pic>
          <p:nvPicPr>
            <p:cNvPr id="27" name="Picture 3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70" t="7332" r="19447" b="9979"/>
            <a:stretch>
              <a:fillRect/>
            </a:stretch>
          </p:blipFill>
          <p:spPr bwMode="auto">
            <a:xfrm>
              <a:off x="4288" y="2548"/>
              <a:ext cx="851" cy="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"/>
            <p:cNvSpPr txBox="1">
              <a:spLocks noChangeArrowheads="1"/>
            </p:cNvSpPr>
            <p:nvPr/>
          </p:nvSpPr>
          <p:spPr bwMode="auto">
            <a:xfrm>
              <a:off x="4105" y="3475"/>
              <a:ext cx="1218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>
                  <a:solidFill>
                    <a:srgbClr val="000000"/>
                  </a:solidFill>
                </a:rPr>
                <a:t>Porifera</a:t>
              </a:r>
              <a:r>
                <a:rPr lang="en-CA" altLang="en-US" sz="1800" b="1" dirty="0">
                  <a:solidFill>
                    <a:srgbClr val="000000"/>
                  </a:solidFill>
                </a:rPr>
                <a:t> (P.) sp. 14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>
                  <a:solidFill>
                    <a:srgbClr val="000000"/>
                  </a:solidFill>
                </a:rPr>
                <a:t>Yellow slightly raised sponge on rock with one large </a:t>
              </a:r>
              <a:r>
                <a:rPr lang="en-CA" altLang="en-US" sz="1400" b="0" dirty="0" err="1">
                  <a:solidFill>
                    <a:srgbClr val="000000"/>
                  </a:solidFill>
                </a:rPr>
                <a:t>oscula</a:t>
              </a:r>
              <a:r>
                <a:rPr lang="en-CA" altLang="en-US" sz="1400" b="0" dirty="0">
                  <a:solidFill>
                    <a:srgbClr val="00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6318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6584478" y="4365104"/>
            <a:ext cx="1943100" cy="1839912"/>
            <a:chOff x="3220612" y="2871828"/>
            <a:chExt cx="1944217" cy="1840991"/>
          </a:xfrm>
        </p:grpSpPr>
        <p:pic>
          <p:nvPicPr>
            <p:cNvPr id="20" name="Picture 1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612" y="2871828"/>
              <a:ext cx="1944217" cy="104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220612" y="3912250"/>
              <a:ext cx="1944217" cy="8005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Porifera</a:t>
              </a:r>
              <a:r>
                <a:rPr lang="en-CA" b="1" dirty="0">
                  <a:latin typeface="+mn-lt"/>
                </a:rPr>
                <a:t> (P.) sp. 28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Flat yellow encrusting sponge on rock.</a:t>
              </a:r>
            </a:p>
          </p:txBody>
        </p:sp>
      </p:grpSp>
      <p:grpSp>
        <p:nvGrpSpPr>
          <p:cNvPr id="22" name="Group 2"/>
          <p:cNvGrpSpPr>
            <a:grpSpLocks/>
          </p:cNvGrpSpPr>
          <p:nvPr/>
        </p:nvGrpSpPr>
        <p:grpSpPr bwMode="auto">
          <a:xfrm>
            <a:off x="4067944" y="3135026"/>
            <a:ext cx="2079625" cy="3500318"/>
            <a:chOff x="899592" y="3068960"/>
            <a:chExt cx="2080484" cy="3501636"/>
          </a:xfrm>
        </p:grpSpPr>
        <p:pic>
          <p:nvPicPr>
            <p:cNvPr id="28" name="Picture 1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3068960"/>
              <a:ext cx="2080484" cy="183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899592" y="4907977"/>
              <a:ext cx="2080484" cy="16626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Porifera</a:t>
              </a:r>
              <a:r>
                <a:rPr lang="en-CA" b="1" dirty="0">
                  <a:latin typeface="+mn-lt"/>
                </a:rPr>
                <a:t> (P.) sp. 26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globular </a:t>
              </a:r>
              <a:r>
                <a:rPr lang="en-CA" sz="1400" b="0" dirty="0" smtClean="0">
                  <a:latin typeface="+mn-lt"/>
                </a:rPr>
                <a:t>sponge found </a:t>
              </a:r>
              <a:r>
                <a:rPr lang="en-CA" sz="1400" b="0" dirty="0">
                  <a:latin typeface="+mn-lt"/>
                </a:rPr>
                <a:t>in a clump of dead </a:t>
              </a:r>
              <a:r>
                <a:rPr lang="en-CA" sz="1400" b="0" i="1" dirty="0" err="1">
                  <a:latin typeface="+mn-lt"/>
                </a:rPr>
                <a:t>Vazella</a:t>
              </a:r>
              <a:r>
                <a:rPr lang="en-CA" sz="1400" b="0" i="1" dirty="0">
                  <a:latin typeface="+mn-lt"/>
                </a:rPr>
                <a:t>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, but likely not one because of lack of spicules. A few </a:t>
              </a:r>
              <a:r>
                <a:rPr lang="en-CA" sz="1400" b="0" dirty="0" err="1">
                  <a:latin typeface="+mn-lt"/>
                </a:rPr>
                <a:t>oscula</a:t>
              </a:r>
              <a:r>
                <a:rPr lang="en-CA" sz="1400" b="0" dirty="0">
                  <a:latin typeface="+mn-lt"/>
                </a:rPr>
                <a:t> are visible.</a:t>
              </a:r>
              <a:endParaRPr lang="en-CA" sz="1400" dirty="0">
                <a:latin typeface="+mn-lt"/>
              </a:endParaRPr>
            </a:p>
          </p:txBody>
        </p:sp>
      </p:grpSp>
      <p:grpSp>
        <p:nvGrpSpPr>
          <p:cNvPr id="33" name="Group 1"/>
          <p:cNvGrpSpPr>
            <a:grpSpLocks/>
          </p:cNvGrpSpPr>
          <p:nvPr/>
        </p:nvGrpSpPr>
        <p:grpSpPr bwMode="auto">
          <a:xfrm>
            <a:off x="6012160" y="89043"/>
            <a:ext cx="2820987" cy="3052426"/>
            <a:chOff x="95250" y="88082"/>
            <a:chExt cx="2820566" cy="3052425"/>
          </a:xfrm>
        </p:grpSpPr>
        <p:grpSp>
          <p:nvGrpSpPr>
            <p:cNvPr id="34" name="Group 4"/>
            <p:cNvGrpSpPr>
              <a:grpSpLocks/>
            </p:cNvGrpSpPr>
            <p:nvPr/>
          </p:nvGrpSpPr>
          <p:grpSpPr bwMode="auto">
            <a:xfrm>
              <a:off x="95250" y="88082"/>
              <a:ext cx="2820566" cy="3052425"/>
              <a:chOff x="4535388" y="764704"/>
              <a:chExt cx="2821313" cy="3052126"/>
            </a:xfrm>
          </p:grpSpPr>
          <p:sp>
            <p:nvSpPr>
              <p:cNvPr id="36" name="TextBox 21"/>
              <p:cNvSpPr txBox="1">
                <a:spLocks noChangeArrowheads="1"/>
              </p:cNvSpPr>
              <p:nvPr/>
            </p:nvSpPr>
            <p:spPr bwMode="auto">
              <a:xfrm>
                <a:off x="4535388" y="2801267"/>
                <a:ext cx="2821313" cy="1015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23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 smtClean="0">
                    <a:solidFill>
                      <a:srgbClr val="000000"/>
                    </a:solidFill>
                  </a:rPr>
                  <a:t>Cushion grey </a:t>
                </a:r>
                <a:r>
                  <a:rPr lang="en-CA" altLang="en-US" sz="1400" b="0" dirty="0">
                    <a:solidFill>
                      <a:srgbClr val="000000"/>
                    </a:solidFill>
                  </a:rPr>
                  <a:t>encrusting sponge</a:t>
                </a:r>
                <a:r>
                  <a:rPr lang="en-CA" altLang="en-US" sz="1400" b="0" dirty="0" smtClean="0">
                    <a:solidFill>
                      <a:srgbClr val="000000"/>
                    </a:solidFill>
                  </a:rPr>
                  <a:t>. Surface is appears slightly dappled or bumpy. </a:t>
                </a:r>
                <a:endParaRPr lang="en-CA" altLang="en-US" sz="1400" b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4" t="4697" r="9212" b="7689"/>
              <a:stretch>
                <a:fillRect/>
              </a:stretch>
            </p:blipFill>
            <p:spPr bwMode="auto">
              <a:xfrm>
                <a:off x="4586444" y="764704"/>
                <a:ext cx="1154721" cy="2036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0293" y="404664"/>
              <a:ext cx="1565523" cy="1216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79512" y="4149080"/>
            <a:ext cx="3572767" cy="2338754"/>
            <a:chOff x="3249960" y="600076"/>
            <a:chExt cx="3572767" cy="2338754"/>
          </a:xfrm>
        </p:grpSpPr>
        <p:grpSp>
          <p:nvGrpSpPr>
            <p:cNvPr id="30" name="Group 6"/>
            <p:cNvGrpSpPr>
              <a:grpSpLocks/>
            </p:cNvGrpSpPr>
            <p:nvPr/>
          </p:nvGrpSpPr>
          <p:grpSpPr bwMode="auto">
            <a:xfrm>
              <a:off x="3249960" y="986086"/>
              <a:ext cx="3572767" cy="1952744"/>
              <a:chOff x="208460" y="2852936"/>
              <a:chExt cx="3572501" cy="1952083"/>
            </a:xfrm>
          </p:grpSpPr>
          <p:pic>
            <p:nvPicPr>
              <p:cNvPr id="31" name="Picture 1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0"/>
              <a:stretch>
                <a:fillRect/>
              </a:stretch>
            </p:blipFill>
            <p:spPr bwMode="auto">
              <a:xfrm>
                <a:off x="208460" y="2852936"/>
                <a:ext cx="2319164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TextBox 5"/>
              <p:cNvSpPr txBox="1">
                <a:spLocks noChangeArrowheads="1"/>
              </p:cNvSpPr>
              <p:nvPr/>
            </p:nvSpPr>
            <p:spPr bwMode="auto">
              <a:xfrm>
                <a:off x="208460" y="4005071"/>
                <a:ext cx="3572501" cy="799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25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Slightly raised smooth white sponge on rock. A few small </a:t>
                </a:r>
                <a:r>
                  <a:rPr lang="en-CA" altLang="en-US" sz="1400" b="0" dirty="0" err="1">
                    <a:solidFill>
                      <a:srgbClr val="000000"/>
                    </a:solidFill>
                  </a:rPr>
                  <a:t>oscula</a:t>
                </a:r>
                <a:r>
                  <a:rPr lang="en-CA" altLang="en-US" sz="1400" b="0" dirty="0">
                    <a:solidFill>
                      <a:srgbClr val="000000"/>
                    </a:solidFill>
                  </a:rPr>
                  <a:t> seen.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589587" y="600076"/>
              <a:ext cx="1233140" cy="1538535"/>
              <a:chOff x="5589587" y="600076"/>
              <a:chExt cx="1233140" cy="1538535"/>
            </a:xfrm>
          </p:grpSpPr>
          <p:pic>
            <p:nvPicPr>
              <p:cNvPr id="9218" name="Picture 2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contrast="-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90" t="6097" b="5818"/>
              <a:stretch/>
            </p:blipFill>
            <p:spPr bwMode="auto">
              <a:xfrm>
                <a:off x="5589587" y="600076"/>
                <a:ext cx="1233140" cy="1538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" name="Straight Arrow Connector 2"/>
              <p:cNvCxnSpPr/>
              <p:nvPr/>
            </p:nvCxnSpPr>
            <p:spPr>
              <a:xfrm flipH="1">
                <a:off x="5835893" y="1274455"/>
                <a:ext cx="170610" cy="2103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6206157" y="1215410"/>
                <a:ext cx="183194" cy="1642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2"/>
          <p:cNvGrpSpPr>
            <a:grpSpLocks/>
          </p:cNvGrpSpPr>
          <p:nvPr/>
        </p:nvGrpSpPr>
        <p:grpSpPr bwMode="auto">
          <a:xfrm>
            <a:off x="899592" y="755834"/>
            <a:ext cx="3727450" cy="2127250"/>
            <a:chOff x="326827" y="142875"/>
            <a:chExt cx="3727829" cy="2127493"/>
          </a:xfrm>
        </p:grpSpPr>
        <p:grpSp>
          <p:nvGrpSpPr>
            <p:cNvPr id="40" name="Group 2"/>
            <p:cNvGrpSpPr>
              <a:grpSpLocks/>
            </p:cNvGrpSpPr>
            <p:nvPr/>
          </p:nvGrpSpPr>
          <p:grpSpPr bwMode="auto">
            <a:xfrm>
              <a:off x="326827" y="142875"/>
              <a:ext cx="3727829" cy="2127493"/>
              <a:chOff x="327504" y="143516"/>
              <a:chExt cx="3726923" cy="2127439"/>
            </a:xfrm>
          </p:grpSpPr>
          <p:pic>
            <p:nvPicPr>
              <p:cNvPr id="42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504" y="143516"/>
                <a:ext cx="1721927" cy="1327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TextBox 42"/>
              <p:cNvSpPr txBox="1">
                <a:spLocks noChangeArrowheads="1"/>
              </p:cNvSpPr>
              <p:nvPr/>
            </p:nvSpPr>
            <p:spPr bwMode="auto">
              <a:xfrm>
                <a:off x="327504" y="1470717"/>
                <a:ext cx="3726923" cy="800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dirty="0" err="1">
                    <a:solidFill>
                      <a:srgbClr val="000000"/>
                    </a:solidFill>
                  </a:rPr>
                  <a:t>Porifera</a:t>
                </a:r>
                <a:r>
                  <a:rPr lang="en-CA" altLang="en-US" sz="1800" b="1" dirty="0">
                    <a:solidFill>
                      <a:srgbClr val="000000"/>
                    </a:solidFill>
                  </a:rPr>
                  <a:t> (P.) sp. 22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>
                    <a:solidFill>
                      <a:srgbClr val="000000"/>
                    </a:solidFill>
                  </a:rPr>
                  <a:t>Grey opaque thin encrusting sponge with small </a:t>
                </a:r>
                <a:r>
                  <a:rPr lang="en-CA" altLang="en-US" sz="1400" b="0" dirty="0" err="1">
                    <a:solidFill>
                      <a:srgbClr val="000000"/>
                    </a:solidFill>
                  </a:rPr>
                  <a:t>oscula</a:t>
                </a:r>
                <a:r>
                  <a:rPr lang="en-CA" altLang="en-US" sz="1400" b="0" dirty="0">
                    <a:solidFill>
                      <a:srgbClr val="000000"/>
                    </a:solidFill>
                  </a:rPr>
                  <a:t> </a:t>
                </a:r>
                <a:r>
                  <a:rPr lang="en-CA" altLang="en-US" sz="1400" b="0" dirty="0" smtClean="0">
                    <a:solidFill>
                      <a:srgbClr val="000000"/>
                    </a:solidFill>
                  </a:rPr>
                  <a:t>often visible</a:t>
                </a:r>
                <a:r>
                  <a:rPr lang="en-CA" altLang="en-US" sz="1400" b="0" dirty="0">
                    <a:solidFill>
                      <a:srgbClr val="000000"/>
                    </a:solidFill>
                  </a:rPr>
                  <a:t>. </a:t>
                </a:r>
              </a:p>
            </p:txBody>
          </p:sp>
        </p:grpSp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807" y="142875"/>
              <a:ext cx="1953849" cy="132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012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1"/>
          <p:cNvSpPr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4400" b="0" dirty="0" smtClean="0"/>
              <a:t>Order </a:t>
            </a:r>
            <a:r>
              <a:rPr lang="en-CA" altLang="en-US" sz="4400" b="0" dirty="0" err="1" smtClean="0"/>
              <a:t>Bourgueticrinida</a:t>
            </a:r>
            <a:r>
              <a:rPr lang="en-CA" altLang="en-US" sz="4400" b="0" dirty="0" smtClean="0"/>
              <a:t> </a:t>
            </a:r>
            <a:endParaRPr lang="en-CA" altLang="en-US" sz="4400" b="0" dirty="0"/>
          </a:p>
        </p:txBody>
      </p:sp>
      <p:grpSp>
        <p:nvGrpSpPr>
          <p:cNvPr id="3" name="Group 2"/>
          <p:cNvGrpSpPr/>
          <p:nvPr/>
        </p:nvGrpSpPr>
        <p:grpSpPr>
          <a:xfrm>
            <a:off x="503238" y="1238250"/>
            <a:ext cx="3849687" cy="3092113"/>
            <a:chOff x="503238" y="1238250"/>
            <a:chExt cx="3849687" cy="3092113"/>
          </a:xfrm>
        </p:grpSpPr>
        <p:grpSp>
          <p:nvGrpSpPr>
            <p:cNvPr id="36866" name="Group 5"/>
            <p:cNvGrpSpPr>
              <a:grpSpLocks/>
            </p:cNvGrpSpPr>
            <p:nvPr/>
          </p:nvGrpSpPr>
          <p:grpSpPr bwMode="auto">
            <a:xfrm>
              <a:off x="503238" y="1857375"/>
              <a:ext cx="3849687" cy="2472988"/>
              <a:chOff x="571466" y="1064927"/>
              <a:chExt cx="3851211" cy="2473048"/>
            </a:xfrm>
          </p:grpSpPr>
          <p:pic>
            <p:nvPicPr>
              <p:cNvPr id="36874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1922" y="1064927"/>
                <a:ext cx="2160755" cy="1430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571466" y="2522287"/>
                <a:ext cx="3746395" cy="101568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CA" b="1" dirty="0" err="1"/>
                  <a:t>Bourgueticrinida</a:t>
                </a:r>
                <a:r>
                  <a:rPr lang="en-CA" b="1" dirty="0"/>
                  <a:t> (O.) sp. 1</a:t>
                </a:r>
              </a:p>
              <a:p>
                <a:pPr>
                  <a:defRPr/>
                </a:pPr>
                <a:r>
                  <a:rPr lang="en-CA" sz="1400" b="0" dirty="0" smtClean="0">
                    <a:latin typeface="+mn-lt"/>
                  </a:rPr>
                  <a:t>White </a:t>
                </a:r>
                <a:r>
                  <a:rPr lang="en-CA" sz="1400" b="0" dirty="0">
                    <a:latin typeface="+mn-lt"/>
                  </a:rPr>
                  <a:t>crinoid with at least four branching arms. </a:t>
                </a:r>
                <a:r>
                  <a:rPr lang="en-CA" sz="1400" dirty="0" smtClean="0"/>
                  <a:t>Could be </a:t>
                </a:r>
                <a:r>
                  <a:rPr lang="en-CA" sz="1400" b="0" i="1" dirty="0" err="1" smtClean="0">
                    <a:latin typeface="+mn-lt"/>
                  </a:rPr>
                  <a:t>Conocrinus</a:t>
                </a:r>
                <a:r>
                  <a:rPr lang="en-CA" sz="1400" b="0" i="1" dirty="0" smtClean="0">
                    <a:latin typeface="+mn-lt"/>
                  </a:rPr>
                  <a:t> </a:t>
                </a:r>
                <a:r>
                  <a:rPr lang="en-CA" sz="1400" b="0" i="1" dirty="0" err="1">
                    <a:latin typeface="+mn-lt"/>
                  </a:rPr>
                  <a:t>lofotensis</a:t>
                </a:r>
                <a:r>
                  <a:rPr lang="en-CA" sz="1400" b="0" dirty="0">
                    <a:latin typeface="+mn-lt"/>
                  </a:rPr>
                  <a:t> (</a:t>
                </a:r>
                <a:r>
                  <a:rPr lang="en-CA" sz="1400" b="0" dirty="0" err="1">
                    <a:latin typeface="+mn-lt"/>
                  </a:rPr>
                  <a:t>Sars</a:t>
                </a:r>
                <a:r>
                  <a:rPr lang="en-CA" sz="1400" b="0" dirty="0">
                    <a:latin typeface="+mn-lt"/>
                  </a:rPr>
                  <a:t>, 1868; </a:t>
                </a:r>
                <a:r>
                  <a:rPr lang="en-CA" sz="1400" b="0" dirty="0" err="1">
                    <a:latin typeface="+mn-lt"/>
                  </a:rPr>
                  <a:t>WoRMS</a:t>
                </a:r>
                <a:r>
                  <a:rPr lang="en-CA" sz="1400" b="0" dirty="0" smtClean="0">
                    <a:latin typeface="+mn-lt"/>
                  </a:rPr>
                  <a:t>)</a:t>
                </a:r>
              </a:p>
            </p:txBody>
          </p:sp>
        </p:grpSp>
        <p:pic>
          <p:nvPicPr>
            <p:cNvPr id="36868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8" y="1238250"/>
              <a:ext cx="1657350" cy="205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869" name="Group 2"/>
          <p:cNvGrpSpPr>
            <a:grpSpLocks/>
          </p:cNvGrpSpPr>
          <p:nvPr/>
        </p:nvGrpSpPr>
        <p:grpSpPr bwMode="auto">
          <a:xfrm>
            <a:off x="4732334" y="1600200"/>
            <a:ext cx="2719985" cy="2946063"/>
            <a:chOff x="4731794" y="1600658"/>
            <a:chExt cx="2719835" cy="2945643"/>
          </a:xfrm>
        </p:grpSpPr>
        <p:grpSp>
          <p:nvGrpSpPr>
            <p:cNvPr id="36870" name="Group 2"/>
            <p:cNvGrpSpPr>
              <a:grpSpLocks/>
            </p:cNvGrpSpPr>
            <p:nvPr/>
          </p:nvGrpSpPr>
          <p:grpSpPr bwMode="auto">
            <a:xfrm>
              <a:off x="4731794" y="1600658"/>
              <a:ext cx="2719835" cy="2945643"/>
              <a:chOff x="4732486" y="1558840"/>
              <a:chExt cx="2719970" cy="2945948"/>
            </a:xfrm>
          </p:grpSpPr>
          <p:pic>
            <p:nvPicPr>
              <p:cNvPr id="36872" name="Picture 1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31" t="8786" r="19962" b="11748"/>
              <a:stretch>
                <a:fillRect/>
              </a:stretch>
            </p:blipFill>
            <p:spPr bwMode="auto">
              <a:xfrm>
                <a:off x="4732487" y="1558840"/>
                <a:ext cx="1500398" cy="1930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732486" y="3489165"/>
                <a:ext cx="2719970" cy="1015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 err="1"/>
                  <a:t>Bourgueticrinida</a:t>
                </a:r>
                <a:r>
                  <a:rPr lang="en-CA" b="1" dirty="0"/>
                  <a:t> (O.) sp. 2</a:t>
                </a:r>
              </a:p>
              <a:p>
                <a:pPr>
                  <a:defRPr/>
                </a:pPr>
                <a:r>
                  <a:rPr lang="en-CA" sz="1400" b="0" dirty="0" smtClean="0">
                    <a:latin typeface="+mn-lt"/>
                  </a:rPr>
                  <a:t>Yellow </a:t>
                </a:r>
                <a:r>
                  <a:rPr lang="en-CA" sz="1400" b="0" dirty="0">
                    <a:latin typeface="+mn-lt"/>
                  </a:rPr>
                  <a:t>crinoid with at least 4 short arms. Hard to tell from orientation and very long yellow stalk</a:t>
                </a:r>
                <a:r>
                  <a:rPr lang="en-CA" sz="1400" b="0" dirty="0" smtClean="0">
                    <a:latin typeface="+mn-lt"/>
                  </a:rPr>
                  <a:t>.</a:t>
                </a:r>
              </a:p>
            </p:txBody>
          </p:sp>
        </p:grpSp>
        <p:pic>
          <p:nvPicPr>
            <p:cNvPr id="36871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5969" y="1605833"/>
              <a:ext cx="826311" cy="1925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318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300192" y="202324"/>
            <a:ext cx="2027872" cy="2958861"/>
            <a:chOff x="612582" y="97382"/>
            <a:chExt cx="2027872" cy="2958861"/>
          </a:xfrm>
        </p:grpSpPr>
        <p:grpSp>
          <p:nvGrpSpPr>
            <p:cNvPr id="46" name="Group 45"/>
            <p:cNvGrpSpPr/>
            <p:nvPr/>
          </p:nvGrpSpPr>
          <p:grpSpPr>
            <a:xfrm>
              <a:off x="612582" y="188607"/>
              <a:ext cx="1997362" cy="2867636"/>
              <a:chOff x="1123317" y="3789040"/>
              <a:chExt cx="1997362" cy="2867636"/>
            </a:xfrm>
          </p:grpSpPr>
          <p:pic>
            <p:nvPicPr>
              <p:cNvPr id="4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317" y="3789040"/>
                <a:ext cx="1352749" cy="991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1123317" y="4779239"/>
                <a:ext cx="1997362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err="1" smtClean="0"/>
                  <a:t>Porifera</a:t>
                </a:r>
                <a:r>
                  <a:rPr lang="en-CA" b="1" dirty="0" smtClean="0"/>
                  <a:t> (P.) sp. 31</a:t>
                </a:r>
              </a:p>
              <a:p>
                <a:r>
                  <a:rPr lang="en-CA" sz="1400" dirty="0" smtClean="0"/>
                  <a:t>Semi-translucent sponge attached to rock. Slight white speckles with visible large </a:t>
                </a:r>
                <a:r>
                  <a:rPr lang="en-CA" sz="1400" dirty="0" err="1" smtClean="0"/>
                  <a:t>osculum</a:t>
                </a:r>
                <a:r>
                  <a:rPr lang="en-CA" sz="1400" dirty="0" smtClean="0"/>
                  <a:t>. Could be same as unidentified 128, but not sure. </a:t>
                </a:r>
                <a:endParaRPr lang="en-CA" sz="1400" dirty="0"/>
              </a:p>
            </p:txBody>
          </p:sp>
        </p:grp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841" y="97382"/>
              <a:ext cx="644613" cy="1081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41092" y="379335"/>
            <a:ext cx="2500312" cy="2822575"/>
            <a:chOff x="5220072" y="3595688"/>
            <a:chExt cx="2500745" cy="2822238"/>
          </a:xfrm>
        </p:grpSpPr>
        <p:pic>
          <p:nvPicPr>
            <p:cNvPr id="32" name="Picture 1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3595688"/>
              <a:ext cx="2500745" cy="180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5220072" y="5402047"/>
              <a:ext cx="2500745" cy="10158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Porifera</a:t>
              </a:r>
              <a:r>
                <a:rPr lang="en-CA" b="1" dirty="0">
                  <a:latin typeface="+mn-lt"/>
                </a:rPr>
                <a:t> (P.) sp. 29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Sediment covered, encrusting sponge. A few large </a:t>
              </a:r>
              <a:r>
                <a:rPr lang="en-CA" sz="1400" b="0" dirty="0" err="1">
                  <a:latin typeface="+mn-lt"/>
                </a:rPr>
                <a:t>oscula</a:t>
              </a:r>
              <a:r>
                <a:rPr lang="en-CA" sz="1400" b="0" dirty="0">
                  <a:latin typeface="+mn-lt"/>
                </a:rPr>
                <a:t> visible. </a:t>
              </a:r>
              <a:endParaRPr lang="en-CA" sz="1400" dirty="0">
                <a:latin typeface="+mn-lt"/>
              </a:endParaRPr>
            </a:p>
          </p:txBody>
        </p:sp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3418140" y="614926"/>
            <a:ext cx="1960563" cy="2449513"/>
            <a:chOff x="6588224" y="3740497"/>
            <a:chExt cx="1960300" cy="2448719"/>
          </a:xfrm>
        </p:grpSpPr>
        <p:pic>
          <p:nvPicPr>
            <p:cNvPr id="35" name="Picture 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2" b="14326"/>
            <a:stretch>
              <a:fillRect/>
            </a:stretch>
          </p:blipFill>
          <p:spPr bwMode="auto">
            <a:xfrm>
              <a:off x="6588224" y="3740497"/>
              <a:ext cx="1960300" cy="1217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6588224" y="4957715"/>
              <a:ext cx="1960300" cy="123150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Porifera</a:t>
              </a:r>
              <a:r>
                <a:rPr lang="en-CA" b="1" dirty="0">
                  <a:latin typeface="+mn-lt"/>
                </a:rPr>
                <a:t> (P.) sp. 30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Blue encrusting sponge. Dark dots appear to be </a:t>
              </a:r>
              <a:r>
                <a:rPr lang="en-CA" sz="1400" b="0" dirty="0" err="1">
                  <a:latin typeface="+mn-lt"/>
                </a:rPr>
                <a:t>oscula</a:t>
              </a:r>
              <a:r>
                <a:rPr lang="en-CA" sz="1400" b="0" dirty="0">
                  <a:latin typeface="+mn-lt"/>
                </a:rPr>
                <a:t>. One white spot clearly visible.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7686" y="4005065"/>
            <a:ext cx="3772301" cy="2570902"/>
            <a:chOff x="187686" y="4005065"/>
            <a:chExt cx="3772301" cy="2570902"/>
          </a:xfrm>
        </p:grpSpPr>
        <p:grpSp>
          <p:nvGrpSpPr>
            <p:cNvPr id="2" name="Group 1"/>
            <p:cNvGrpSpPr/>
            <p:nvPr/>
          </p:nvGrpSpPr>
          <p:grpSpPr>
            <a:xfrm>
              <a:off x="187686" y="4429945"/>
              <a:ext cx="3756508" cy="2146022"/>
              <a:chOff x="2609944" y="561072"/>
              <a:chExt cx="3756508" cy="2146022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609944" y="561072"/>
                <a:ext cx="3756508" cy="2146022"/>
                <a:chOff x="2555776" y="3048355"/>
                <a:chExt cx="3756508" cy="2146022"/>
              </a:xfrm>
            </p:grpSpPr>
            <p:pic>
              <p:nvPicPr>
                <p:cNvPr id="39" name="Picture 4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5776" y="3048355"/>
                  <a:ext cx="2266908" cy="1345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2555776" y="4394158"/>
                  <a:ext cx="3756508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 err="1" smtClean="0"/>
                    <a:t>Porifera</a:t>
                  </a:r>
                  <a:r>
                    <a:rPr lang="en-CA" b="1" dirty="0" smtClean="0"/>
                    <a:t> (P.) sp. 32</a:t>
                  </a:r>
                </a:p>
                <a:p>
                  <a:r>
                    <a:rPr lang="en-CA" sz="1400" dirty="0" smtClean="0"/>
                    <a:t>White semi-translucent sponge with white speckles. Small </a:t>
                  </a:r>
                  <a:r>
                    <a:rPr lang="en-CA" sz="1400" dirty="0" err="1" smtClean="0"/>
                    <a:t>oscula</a:t>
                  </a:r>
                  <a:r>
                    <a:rPr lang="en-CA" sz="1400" dirty="0" smtClean="0"/>
                    <a:t> seen. </a:t>
                  </a:r>
                  <a:endParaRPr lang="en-CA" sz="1400" dirty="0"/>
                </a:p>
              </p:txBody>
            </p:sp>
          </p:grpSp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5505" y="1003662"/>
                <a:ext cx="1470947" cy="90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247" y="4005065"/>
              <a:ext cx="1486740" cy="860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5184068" y="3722048"/>
            <a:ext cx="2821689" cy="2638475"/>
            <a:chOff x="5184068" y="3722048"/>
            <a:chExt cx="2821689" cy="2638475"/>
          </a:xfrm>
        </p:grpSpPr>
        <p:grpSp>
          <p:nvGrpSpPr>
            <p:cNvPr id="5" name="Group 4"/>
            <p:cNvGrpSpPr/>
            <p:nvPr/>
          </p:nvGrpSpPr>
          <p:grpSpPr>
            <a:xfrm>
              <a:off x="5184068" y="3722048"/>
              <a:ext cx="2344666" cy="2638475"/>
              <a:chOff x="4211960" y="3573016"/>
              <a:chExt cx="2344666" cy="2638475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4211960" y="3573016"/>
                <a:ext cx="2344666" cy="2638475"/>
                <a:chOff x="179512" y="116632"/>
                <a:chExt cx="2344666" cy="2638475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179512" y="116632"/>
                  <a:ext cx="2344666" cy="2638475"/>
                  <a:chOff x="6948264" y="3419537"/>
                  <a:chExt cx="2344666" cy="2638475"/>
                </a:xfrm>
              </p:grpSpPr>
              <p:pic>
                <p:nvPicPr>
                  <p:cNvPr id="52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48264" y="3419537"/>
                    <a:ext cx="860365" cy="182879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948264" y="5257793"/>
                    <a:ext cx="2344666" cy="8002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b="1" dirty="0" err="1" smtClean="0"/>
                      <a:t>Porifera</a:t>
                    </a:r>
                    <a:r>
                      <a:rPr lang="en-CA" b="1" dirty="0" smtClean="0"/>
                      <a:t> (P.) sp. 33</a:t>
                    </a:r>
                  </a:p>
                  <a:p>
                    <a:r>
                      <a:rPr lang="en-CA" sz="1400" dirty="0" smtClean="0"/>
                      <a:t>White raised sponge with small </a:t>
                    </a:r>
                    <a:r>
                      <a:rPr lang="en-CA" sz="1400" dirty="0" err="1" smtClean="0"/>
                      <a:t>oscula</a:t>
                    </a:r>
                    <a:r>
                      <a:rPr lang="en-CA" sz="1400" dirty="0" smtClean="0"/>
                      <a:t> visible. </a:t>
                    </a:r>
                  </a:p>
                </p:txBody>
              </p:sp>
            </p:grpSp>
            <p:pic>
              <p:nvPicPr>
                <p:cNvPr id="51" name="Picture 2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668490" y="573492"/>
                  <a:ext cx="1767246" cy="9955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903" y="4563468"/>
                <a:ext cx="459723" cy="847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117" y="3930054"/>
              <a:ext cx="941640" cy="746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2659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16648" y="3779513"/>
            <a:ext cx="3522818" cy="3035111"/>
            <a:chOff x="4205088" y="3356992"/>
            <a:chExt cx="3522818" cy="3035111"/>
          </a:xfrm>
        </p:grpSpPr>
        <p:grpSp>
          <p:nvGrpSpPr>
            <p:cNvPr id="3" name="Group 2"/>
            <p:cNvGrpSpPr/>
            <p:nvPr/>
          </p:nvGrpSpPr>
          <p:grpSpPr>
            <a:xfrm>
              <a:off x="4205088" y="3356992"/>
              <a:ext cx="3522818" cy="3035111"/>
              <a:chOff x="4205088" y="3356992"/>
              <a:chExt cx="3522818" cy="3035111"/>
            </a:xfrm>
          </p:grpSpPr>
          <p:sp>
            <p:nvSpPr>
              <p:cNvPr id="5" name="Text Box 25"/>
              <p:cNvSpPr txBox="1">
                <a:spLocks noChangeArrowheads="1"/>
              </p:cNvSpPr>
              <p:nvPr/>
            </p:nvSpPr>
            <p:spPr bwMode="auto">
              <a:xfrm>
                <a:off x="4205088" y="5376440"/>
                <a:ext cx="3522818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 err="1" smtClean="0"/>
                  <a:t>Porifera</a:t>
                </a:r>
                <a:r>
                  <a:rPr lang="en-CA" altLang="en-US" sz="1800" b="1" dirty="0" smtClean="0"/>
                  <a:t> (P.) sp. 40</a:t>
                </a:r>
                <a:endParaRPr lang="en-CA" altLang="en-US" sz="1800" b="1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 smtClean="0"/>
                  <a:t>White to tan </a:t>
                </a:r>
                <a:r>
                  <a:rPr lang="en-CA" altLang="en-US" sz="1400" dirty="0" smtClean="0"/>
                  <a:t>globular sponge. Sometime partially covered with sediment. A few small </a:t>
                </a:r>
                <a:r>
                  <a:rPr lang="en-CA" altLang="en-US" sz="1400" dirty="0" err="1" smtClean="0"/>
                  <a:t>oscula</a:t>
                </a:r>
                <a:r>
                  <a:rPr lang="en-CA" altLang="en-US" sz="1400" dirty="0" smtClean="0"/>
                  <a:t> may be visible. </a:t>
                </a:r>
                <a:endParaRPr lang="en-CA" altLang="en-US" sz="1400" b="1" dirty="0">
                  <a:solidFill>
                    <a:srgbClr val="FF0066"/>
                  </a:solidFill>
                </a:endParaRPr>
              </a:p>
            </p:txBody>
          </p:sp>
          <p:pic>
            <p:nvPicPr>
              <p:cNvPr id="6" name="Picture 7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3356992"/>
                <a:ext cx="1643738" cy="2019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Picture 7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088" y="3358729"/>
              <a:ext cx="1865313" cy="2017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545310" y="4072349"/>
            <a:ext cx="2816175" cy="2533651"/>
            <a:chOff x="6044506" y="267003"/>
            <a:chExt cx="2816175" cy="2533651"/>
          </a:xfrm>
        </p:grpSpPr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6044506" y="1784653"/>
              <a:ext cx="2808288" cy="1016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 err="1" smtClean="0"/>
                <a:t>Porifera</a:t>
              </a:r>
              <a:r>
                <a:rPr lang="en-CA" altLang="en-US" sz="1800" b="1" dirty="0" smtClean="0"/>
                <a:t> (P.) sp. 39</a:t>
              </a:r>
              <a:endParaRPr lang="en-CA" altLang="en-US" sz="1800" b="1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 smtClean="0"/>
                <a:t>White sponge. Surface </a:t>
              </a:r>
              <a:r>
                <a:rPr lang="en-CA" altLang="en-US" sz="1400" b="0" dirty="0" err="1" smtClean="0"/>
                <a:t>conulated</a:t>
              </a:r>
              <a:r>
                <a:rPr lang="en-CA" altLang="en-US" sz="1400" dirty="0" smtClean="0"/>
                <a:t>, with large spicules protruding from cones. No visible </a:t>
              </a:r>
              <a:r>
                <a:rPr lang="en-CA" altLang="en-US" sz="1400" dirty="0" err="1" smtClean="0"/>
                <a:t>osculae</a:t>
              </a:r>
              <a:r>
                <a:rPr lang="en-CA" altLang="en-US" sz="1400" dirty="0" smtClean="0"/>
                <a:t>. </a:t>
              </a:r>
              <a:r>
                <a:rPr lang="en-CA" altLang="en-US" sz="1400" b="0" dirty="0" smtClean="0"/>
                <a:t> </a:t>
              </a:r>
              <a:endParaRPr lang="en-CA" altLang="en-US" sz="1400" b="1" dirty="0">
                <a:solidFill>
                  <a:srgbClr val="FF0066"/>
                </a:solidFill>
              </a:endParaRP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4506" y="267003"/>
              <a:ext cx="1579563" cy="151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5294" y="578153"/>
              <a:ext cx="1195387" cy="1206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7056040" y="4607314"/>
            <a:ext cx="1935918" cy="1532080"/>
            <a:chOff x="6039317" y="116768"/>
            <a:chExt cx="1935918" cy="1532080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9" r="12386"/>
            <a:stretch/>
          </p:blipFill>
          <p:spPr bwMode="auto">
            <a:xfrm>
              <a:off x="6084083" y="116768"/>
              <a:ext cx="1846385" cy="731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039317" y="848629"/>
              <a:ext cx="193591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Porifera</a:t>
              </a:r>
              <a:r>
                <a:rPr lang="en-CA" b="1" dirty="0"/>
                <a:t> </a:t>
              </a:r>
              <a:r>
                <a:rPr lang="en-CA" b="1" dirty="0" smtClean="0"/>
                <a:t>(P.) sp. 41</a:t>
              </a:r>
            </a:p>
            <a:p>
              <a:r>
                <a:rPr lang="en-CA" sz="1400" dirty="0" smtClean="0"/>
                <a:t>Yellow sponge. Partially cut off.  </a:t>
              </a:r>
              <a:endParaRPr lang="en-CA" sz="1400" b="1" dirty="0">
                <a:solidFill>
                  <a:srgbClr val="FF0066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76256" y="120794"/>
            <a:ext cx="1944216" cy="3402755"/>
            <a:chOff x="6804248" y="2408899"/>
            <a:chExt cx="1944216" cy="3402755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7000" contras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672" y="2408899"/>
              <a:ext cx="1357367" cy="1956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04248" y="4365104"/>
              <a:ext cx="194421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Porifera</a:t>
              </a:r>
              <a:r>
                <a:rPr lang="en-CA" b="1" dirty="0" smtClean="0"/>
                <a:t> (P.) sp. 38</a:t>
              </a:r>
            </a:p>
            <a:p>
              <a:r>
                <a:rPr lang="en-CA" sz="1400" dirty="0" smtClean="0"/>
                <a:t>Thin sheet encrusting on rock. Surface appears </a:t>
              </a:r>
              <a:r>
                <a:rPr lang="en-CA" sz="1400" dirty="0" err="1" smtClean="0"/>
                <a:t>verrucose</a:t>
              </a:r>
              <a:r>
                <a:rPr lang="en-CA" sz="1400" dirty="0" smtClean="0"/>
                <a:t> (warty). Pale green-blue in colour. </a:t>
              </a:r>
              <a:endParaRPr lang="en-CA" sz="1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35896" y="147062"/>
            <a:ext cx="3069542" cy="3322900"/>
            <a:chOff x="3528370" y="3035346"/>
            <a:chExt cx="3069542" cy="3322900"/>
          </a:xfrm>
        </p:grpSpPr>
        <p:grpSp>
          <p:nvGrpSpPr>
            <p:cNvPr id="25" name="Group 24"/>
            <p:cNvGrpSpPr/>
            <p:nvPr/>
          </p:nvGrpSpPr>
          <p:grpSpPr>
            <a:xfrm>
              <a:off x="3528370" y="3924025"/>
              <a:ext cx="3069542" cy="2434221"/>
              <a:chOff x="4074429" y="3341190"/>
              <a:chExt cx="3069542" cy="2434221"/>
            </a:xfrm>
          </p:grpSpPr>
          <p:grpSp>
            <p:nvGrpSpPr>
              <p:cNvPr id="27" name="Group 11"/>
              <p:cNvGrpSpPr>
                <a:grpSpLocks/>
              </p:cNvGrpSpPr>
              <p:nvPr/>
            </p:nvGrpSpPr>
            <p:grpSpPr bwMode="auto">
              <a:xfrm>
                <a:off x="4074429" y="3341190"/>
                <a:ext cx="3069542" cy="2434221"/>
                <a:chOff x="2803801" y="3945116"/>
                <a:chExt cx="3069499" cy="2433570"/>
              </a:xfrm>
            </p:grpSpPr>
            <p:pic>
              <p:nvPicPr>
                <p:cNvPr id="29" name="Picture 2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056" b="8107"/>
                <a:stretch>
                  <a:fillRect/>
                </a:stretch>
              </p:blipFill>
              <p:spPr bwMode="auto">
                <a:xfrm>
                  <a:off x="4350821" y="3945116"/>
                  <a:ext cx="1522479" cy="16335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2803801" y="5578681"/>
                  <a:ext cx="3069498" cy="8000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CA" b="1" dirty="0" err="1" smtClean="0">
                      <a:latin typeface="+mn-lt"/>
                    </a:rPr>
                    <a:t>Porifera</a:t>
                  </a:r>
                  <a:r>
                    <a:rPr lang="en-CA" b="1" dirty="0" smtClean="0">
                      <a:latin typeface="+mn-lt"/>
                    </a:rPr>
                    <a:t> (P.) sp. 37</a:t>
                  </a:r>
                  <a:endParaRPr lang="en-CA" b="1" dirty="0">
                    <a:latin typeface="+mn-lt"/>
                  </a:endParaRPr>
                </a:p>
                <a:p>
                  <a:pPr>
                    <a:defRPr/>
                  </a:pPr>
                  <a:r>
                    <a:rPr lang="en-CA" sz="1400" b="0" dirty="0">
                      <a:latin typeface="+mn-lt"/>
                    </a:rPr>
                    <a:t>Pale blue </a:t>
                  </a:r>
                  <a:r>
                    <a:rPr lang="en-CA" sz="1400" b="0" dirty="0" smtClean="0">
                      <a:latin typeface="+mn-lt"/>
                    </a:rPr>
                    <a:t>globular or cushion sponge partially </a:t>
                  </a:r>
                  <a:r>
                    <a:rPr lang="en-CA" sz="1400" b="0" dirty="0">
                      <a:latin typeface="+mn-lt"/>
                    </a:rPr>
                    <a:t>covered in sediment</a:t>
                  </a:r>
                  <a:r>
                    <a:rPr lang="en-CA" sz="1400" b="0" dirty="0" smtClean="0">
                      <a:latin typeface="+mn-lt"/>
                    </a:rPr>
                    <a:t>. </a:t>
                  </a:r>
                  <a:endParaRPr lang="en-CA" sz="1400" b="1" dirty="0">
                    <a:solidFill>
                      <a:srgbClr val="FF0066"/>
                    </a:solidFill>
                    <a:latin typeface="+mn-lt"/>
                  </a:endParaRPr>
                </a:p>
              </p:txBody>
            </p:sp>
          </p:grpSp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81"/>
              <a:stretch/>
            </p:blipFill>
            <p:spPr bwMode="auto">
              <a:xfrm>
                <a:off x="4074429" y="3662202"/>
                <a:ext cx="1523908" cy="1312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370" y="3035346"/>
              <a:ext cx="1523908" cy="1192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5"/>
          <p:cNvGrpSpPr>
            <a:grpSpLocks/>
          </p:cNvGrpSpPr>
          <p:nvPr/>
        </p:nvGrpSpPr>
        <p:grpSpPr bwMode="auto">
          <a:xfrm>
            <a:off x="290466" y="743523"/>
            <a:ext cx="2473325" cy="3260189"/>
            <a:chOff x="2339752" y="194744"/>
            <a:chExt cx="2473816" cy="3261320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94744"/>
              <a:ext cx="2473816" cy="19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2339752" y="2132166"/>
              <a:ext cx="2473816" cy="1323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 smtClean="0">
                  <a:latin typeface="+mn-lt"/>
                </a:rPr>
                <a:t>Porifera</a:t>
              </a:r>
              <a:r>
                <a:rPr lang="en-CA" b="1" dirty="0" smtClean="0">
                  <a:latin typeface="+mn-lt"/>
                </a:rPr>
                <a:t> (P.) sp. 36</a:t>
              </a:r>
              <a:endParaRPr lang="en-CA" b="1" dirty="0">
                <a:latin typeface="+mn-lt"/>
              </a:endParaRP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White </a:t>
              </a:r>
              <a:r>
                <a:rPr lang="en-CA" sz="1400" b="0" dirty="0" smtClean="0">
                  <a:latin typeface="+mn-lt"/>
                </a:rPr>
                <a:t>cone-shaped sponge with </a:t>
              </a:r>
              <a:r>
                <a:rPr lang="en-CA" sz="1400" b="0" dirty="0">
                  <a:latin typeface="+mn-lt"/>
                </a:rPr>
                <a:t>an indent in the middle</a:t>
              </a:r>
              <a:r>
                <a:rPr lang="en-CA" sz="1400" b="0" dirty="0" smtClean="0">
                  <a:latin typeface="+mn-lt"/>
                </a:rPr>
                <a:t>.</a:t>
              </a:r>
              <a:r>
                <a:rPr lang="en-CA" sz="1600" b="1" dirty="0" smtClean="0">
                  <a:solidFill>
                    <a:srgbClr val="FF0066"/>
                  </a:solidFill>
                  <a:latin typeface="+mn-lt"/>
                </a:rPr>
                <a:t> </a:t>
              </a:r>
              <a:r>
                <a:rPr lang="en-CA" sz="1600" dirty="0" smtClean="0">
                  <a:solidFill>
                    <a:srgbClr val="FF0066"/>
                  </a:solidFill>
                </a:rPr>
                <a:t>*Gabrielle thinks it might be a </a:t>
              </a:r>
              <a:r>
                <a:rPr lang="en-CA" sz="1600" dirty="0" err="1" smtClean="0">
                  <a:solidFill>
                    <a:srgbClr val="FF0066"/>
                  </a:solidFill>
                </a:rPr>
                <a:t>demosponge</a:t>
              </a:r>
              <a:endParaRPr lang="en-CA" sz="1600" dirty="0">
                <a:solidFill>
                  <a:srgbClr val="FF0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77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89171" y="188640"/>
            <a:ext cx="2306284" cy="2462228"/>
            <a:chOff x="4004458" y="3474485"/>
            <a:chExt cx="2306284" cy="2462228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458" y="3617103"/>
              <a:ext cx="1020473" cy="1088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9" t="6111" r="4677" b="17707"/>
            <a:stretch/>
          </p:blipFill>
          <p:spPr bwMode="auto">
            <a:xfrm>
              <a:off x="5071355" y="3474485"/>
              <a:ext cx="1239387" cy="1231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004458" y="4705607"/>
              <a:ext cx="230628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Porifera</a:t>
              </a:r>
              <a:r>
                <a:rPr lang="en-CA" b="1" dirty="0" smtClean="0"/>
                <a:t> (P.) sp. 43</a:t>
              </a:r>
            </a:p>
            <a:p>
              <a:r>
                <a:rPr lang="en-CA" sz="1400" dirty="0" smtClean="0"/>
                <a:t>Grey/off-white cushion, encrusting sponge. Smooth surface with a few </a:t>
              </a:r>
              <a:r>
                <a:rPr lang="en-CA" sz="1400" dirty="0" err="1" smtClean="0"/>
                <a:t>oscula</a:t>
              </a:r>
              <a:r>
                <a:rPr lang="en-CA" sz="1400" dirty="0" smtClean="0"/>
                <a:t> visible. </a:t>
              </a:r>
              <a:endParaRPr lang="en-CA" sz="14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2226" y="73106"/>
            <a:ext cx="2448414" cy="2909073"/>
            <a:chOff x="734546" y="3017743"/>
            <a:chExt cx="2448414" cy="2909073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46" y="3017743"/>
              <a:ext cx="1965246" cy="167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34546" y="4695710"/>
              <a:ext cx="244841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Porifera</a:t>
              </a:r>
              <a:r>
                <a:rPr lang="en-CA" b="1" dirty="0" smtClean="0"/>
                <a:t> (P.) sp. 42</a:t>
              </a:r>
            </a:p>
            <a:p>
              <a:r>
                <a:rPr lang="en-CA" sz="1400" dirty="0" smtClean="0"/>
                <a:t>White opaque sponge with an </a:t>
              </a:r>
              <a:r>
                <a:rPr lang="en-CA" sz="1400" dirty="0" err="1" smtClean="0"/>
                <a:t>osculum</a:t>
              </a:r>
              <a:r>
                <a:rPr lang="en-CA" sz="1400" dirty="0" smtClean="0"/>
                <a:t> that is slightly more transparent and appears to be “chimney” shaped. </a:t>
              </a:r>
              <a:endParaRPr lang="en-CA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67107" y="7638"/>
            <a:ext cx="3809809" cy="3632315"/>
            <a:chOff x="232504" y="2881789"/>
            <a:chExt cx="3809809" cy="3632315"/>
          </a:xfrm>
        </p:grpSpPr>
        <p:grpSp>
          <p:nvGrpSpPr>
            <p:cNvPr id="16" name="Group 15"/>
            <p:cNvGrpSpPr/>
            <p:nvPr/>
          </p:nvGrpSpPr>
          <p:grpSpPr>
            <a:xfrm>
              <a:off x="232504" y="2881789"/>
              <a:ext cx="3809809" cy="3632315"/>
              <a:chOff x="3201310" y="411232"/>
              <a:chExt cx="3809809" cy="363231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201310" y="411232"/>
                <a:ext cx="3809809" cy="3632315"/>
                <a:chOff x="3201310" y="411232"/>
                <a:chExt cx="3809809" cy="3632315"/>
              </a:xfrm>
            </p:grpSpPr>
            <p:pic>
              <p:nvPicPr>
                <p:cNvPr id="7" name="Picture 3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1310" y="1662140"/>
                  <a:ext cx="1385715" cy="11337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" name="Picture 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2798" y="1726252"/>
                  <a:ext cx="1179450" cy="10861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" name="Picture 5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2005" y="411232"/>
                  <a:ext cx="1389674" cy="12265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" name="Picture 6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1310" y="511622"/>
                  <a:ext cx="1226170" cy="11262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3347864" y="2812441"/>
                  <a:ext cx="3663255" cy="12311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 err="1" smtClean="0"/>
                    <a:t>Porifera</a:t>
                  </a:r>
                  <a:r>
                    <a:rPr lang="en-CA" b="1" dirty="0" smtClean="0"/>
                    <a:t> (P.) sp. 44</a:t>
                  </a:r>
                </a:p>
                <a:p>
                  <a:r>
                    <a:rPr lang="en-CA" sz="1400" dirty="0" smtClean="0"/>
                    <a:t>White semi-translucent flat encrusting sponge. Very defined edge. Whiter and less translucent than </a:t>
                  </a:r>
                  <a:r>
                    <a:rPr lang="en-CA" sz="1400" dirty="0" err="1" smtClean="0"/>
                    <a:t>Porifera</a:t>
                  </a:r>
                  <a:r>
                    <a:rPr lang="en-CA" sz="1400" dirty="0" smtClean="0"/>
                    <a:t> sp. 1 and less cloudy than </a:t>
                  </a:r>
                  <a:r>
                    <a:rPr lang="en-CA" sz="1400" dirty="0" err="1" smtClean="0"/>
                    <a:t>Porifera</a:t>
                  </a:r>
                  <a:r>
                    <a:rPr lang="en-CA" sz="1400" dirty="0" smtClean="0"/>
                    <a:t> sp. 2</a:t>
                  </a:r>
                  <a:endParaRPr lang="en-CA" sz="1400" dirty="0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880307" y="1666589"/>
                <a:ext cx="1130812" cy="1145852"/>
                <a:chOff x="177819" y="3212452"/>
                <a:chExt cx="2250990" cy="2265461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819" y="3212452"/>
                  <a:ext cx="2250990" cy="22654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14" name="Straight Arrow Connector 13"/>
                <p:cNvCxnSpPr/>
                <p:nvPr/>
              </p:nvCxnSpPr>
              <p:spPr>
                <a:xfrm flipH="1">
                  <a:off x="1406703" y="3551251"/>
                  <a:ext cx="432049" cy="36003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501" y="3085612"/>
              <a:ext cx="1130812" cy="102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202226" y="3639953"/>
            <a:ext cx="4634206" cy="2813108"/>
            <a:chOff x="4355976" y="3378807"/>
            <a:chExt cx="4634206" cy="2813108"/>
          </a:xfrm>
        </p:grpSpPr>
        <p:grpSp>
          <p:nvGrpSpPr>
            <p:cNvPr id="22" name="Group 21"/>
            <p:cNvGrpSpPr/>
            <p:nvPr/>
          </p:nvGrpSpPr>
          <p:grpSpPr>
            <a:xfrm>
              <a:off x="4355976" y="3445074"/>
              <a:ext cx="4634206" cy="2746841"/>
              <a:chOff x="909989" y="3422998"/>
              <a:chExt cx="4634206" cy="274684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909989" y="3422998"/>
                <a:ext cx="4634205" cy="2746841"/>
                <a:chOff x="1292301" y="3212976"/>
                <a:chExt cx="4634205" cy="2746841"/>
              </a:xfrm>
            </p:grpSpPr>
            <p:pic>
              <p:nvPicPr>
                <p:cNvPr id="1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79" r="6268" b="3492"/>
                <a:stretch/>
              </p:blipFill>
              <p:spPr bwMode="auto">
                <a:xfrm>
                  <a:off x="1292302" y="3212976"/>
                  <a:ext cx="1723663" cy="19466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3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32733" y="3772099"/>
                  <a:ext cx="1876737" cy="13875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1292301" y="5159598"/>
                  <a:ext cx="4634205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 err="1" smtClean="0"/>
                    <a:t>Porifera</a:t>
                  </a:r>
                  <a:r>
                    <a:rPr lang="en-CA" b="1" dirty="0" smtClean="0"/>
                    <a:t> (P.) sp. 45</a:t>
                  </a:r>
                </a:p>
                <a:p>
                  <a:r>
                    <a:rPr lang="en-CA" sz="1400" dirty="0" smtClean="0"/>
                    <a:t>White irregular-shaped encrusting cushion sponge with a bumpy surface. Small </a:t>
                  </a:r>
                  <a:r>
                    <a:rPr lang="en-CA" sz="1400" dirty="0" err="1" smtClean="0"/>
                    <a:t>oscula</a:t>
                  </a:r>
                  <a:r>
                    <a:rPr lang="en-CA" sz="1400" dirty="0" smtClean="0"/>
                    <a:t> dot the surface.</a:t>
                  </a:r>
                  <a:endParaRPr lang="en-CA" sz="1400" dirty="0"/>
                </a:p>
              </p:txBody>
            </p:sp>
          </p:grpSp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9362" y="4247172"/>
                <a:ext cx="1004833" cy="1127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737" y="3378807"/>
              <a:ext cx="1015545" cy="890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5413661" y="4005064"/>
            <a:ext cx="3478819" cy="2615256"/>
            <a:chOff x="5413661" y="3990227"/>
            <a:chExt cx="3478819" cy="2615256"/>
          </a:xfrm>
        </p:grpSpPr>
        <p:sp>
          <p:nvSpPr>
            <p:cNvPr id="26" name="TextBox 25"/>
            <p:cNvSpPr txBox="1"/>
            <p:nvPr/>
          </p:nvSpPr>
          <p:spPr>
            <a:xfrm>
              <a:off x="5413661" y="5805264"/>
              <a:ext cx="347881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Porifera</a:t>
              </a:r>
              <a:r>
                <a:rPr lang="en-CA" b="1" dirty="0" smtClean="0"/>
                <a:t> (P.) sp. 46</a:t>
              </a:r>
            </a:p>
            <a:p>
              <a:r>
                <a:rPr lang="en-CA" sz="1400" dirty="0" smtClean="0"/>
                <a:t>Bright orange encrusting sponge with visible </a:t>
              </a:r>
              <a:r>
                <a:rPr lang="en-CA" sz="1400" dirty="0" err="1" smtClean="0"/>
                <a:t>oscula</a:t>
              </a:r>
              <a:r>
                <a:rPr lang="en-CA" sz="1400" dirty="0" smtClean="0"/>
                <a:t>. Possibly a </a:t>
              </a:r>
              <a:r>
                <a:rPr lang="en-CA" sz="1400" dirty="0" err="1" smtClean="0"/>
                <a:t>hymedesmiidae</a:t>
              </a:r>
              <a:r>
                <a:rPr lang="en-CA" sz="1400" dirty="0" smtClean="0"/>
                <a:t>. </a:t>
              </a:r>
              <a:endParaRPr lang="en-CA" sz="1400" dirty="0"/>
            </a:p>
          </p:txBody>
        </p:sp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990227"/>
              <a:ext cx="1717920" cy="1717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479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CA" b="1" dirty="0" smtClean="0"/>
              <a:t>Family </a:t>
            </a:r>
            <a:r>
              <a:rPr lang="en-CA" b="1" dirty="0" err="1" smtClean="0"/>
              <a:t>Hymedesmiidae</a:t>
            </a:r>
            <a:endParaRPr lang="en-CA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779494" y="1434551"/>
            <a:ext cx="6382327" cy="4464343"/>
            <a:chOff x="779494" y="1434551"/>
            <a:chExt cx="6382327" cy="4464343"/>
          </a:xfrm>
        </p:grpSpPr>
        <p:grpSp>
          <p:nvGrpSpPr>
            <p:cNvPr id="11" name="Group 10"/>
            <p:cNvGrpSpPr/>
            <p:nvPr/>
          </p:nvGrpSpPr>
          <p:grpSpPr>
            <a:xfrm>
              <a:off x="779494" y="2224634"/>
              <a:ext cx="6382327" cy="3674260"/>
              <a:chOff x="104771" y="235162"/>
              <a:chExt cx="6382327" cy="367426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04771" y="280837"/>
                <a:ext cx="6382327" cy="3628585"/>
                <a:chOff x="177468" y="624975"/>
                <a:chExt cx="6382327" cy="3628585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77468" y="624975"/>
                  <a:ext cx="6382327" cy="3628585"/>
                  <a:chOff x="177468" y="27010"/>
                  <a:chExt cx="6382327" cy="3628585"/>
                </a:xfrm>
              </p:grpSpPr>
              <p:pic>
                <p:nvPicPr>
                  <p:cNvPr id="16" name="Picture 1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5244"/>
                  <a:stretch/>
                </p:blipFill>
                <p:spPr bwMode="auto">
                  <a:xfrm>
                    <a:off x="177468" y="75733"/>
                    <a:ext cx="1631570" cy="11327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180201" y="27010"/>
                    <a:ext cx="6379594" cy="3628585"/>
                    <a:chOff x="180201" y="27010"/>
                    <a:chExt cx="6379594" cy="3628585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180201" y="27010"/>
                      <a:ext cx="6379594" cy="3628585"/>
                      <a:chOff x="1707020" y="-282362"/>
                      <a:chExt cx="6379594" cy="3628585"/>
                    </a:xfrm>
                  </p:grpSpPr>
                  <p:grpSp>
                    <p:nvGrpSpPr>
                      <p:cNvPr id="21" name="Group 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07020" y="923920"/>
                        <a:ext cx="6379594" cy="2422303"/>
                        <a:chOff x="468271" y="161070"/>
                        <a:chExt cx="6383009" cy="2423121"/>
                      </a:xfrm>
                    </p:grpSpPr>
                    <p:pic>
                      <p:nvPicPr>
                        <p:cNvPr id="27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271" y="161070"/>
                          <a:ext cx="1629709" cy="14071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sp>
                      <p:nvSpPr>
                        <p:cNvPr id="28" name="TextBox 3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68271" y="1568185"/>
                          <a:ext cx="6383009" cy="10160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wrap="square">
                          <a:spAutoFit/>
                        </a:bodyPr>
                        <a:lstStyle>
                          <a:lvl1pPr eaLnBrk="0" hangingPunct="0">
                            <a:spcBef>
                              <a:spcPct val="20000"/>
                            </a:spcBef>
                            <a:buFont typeface="Arial" charset="0"/>
                            <a:buChar char="•"/>
                            <a:defRPr sz="3200">
                              <a:solidFill>
                                <a:schemeClr val="tx1"/>
                              </a:solidFill>
                              <a:latin typeface="Calibri" pitchFamily="34" charset="0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Font typeface="Arial" charset="0"/>
                            <a:buChar char="–"/>
                            <a:defRPr sz="2800">
                              <a:solidFill>
                                <a:schemeClr val="tx1"/>
                              </a:solidFill>
                              <a:latin typeface="Calibri" pitchFamily="34" charset="0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Font typeface="Arial" charset="0"/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Calibri" pitchFamily="34" charset="0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Font typeface="Arial" charset="0"/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Calibri" pitchFamily="34" charset="0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Font typeface="Arial" charset="0"/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Calibri" pitchFamily="34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charset="0"/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Calibri" pitchFamily="34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charset="0"/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Calibri" pitchFamily="34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charset="0"/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Calibri" pitchFamily="34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charset="0"/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Calibri" pitchFamily="34" charset="0"/>
                            </a:defRPr>
                          </a:lvl9pPr>
                        </a:lstStyle>
                        <a:p>
                          <a:pPr eaLnBrk="1" hangingPunct="1">
                            <a:spcBef>
                              <a:spcPct val="0"/>
                            </a:spcBef>
                            <a:buFontTx/>
                            <a:buNone/>
                          </a:pPr>
                          <a:r>
                            <a:rPr lang="en-CA" altLang="en-US" sz="1800" b="1" dirty="0" err="1">
                              <a:solidFill>
                                <a:srgbClr val="000000"/>
                              </a:solidFill>
                            </a:rPr>
                            <a:t>Hymedesmiidae</a:t>
                          </a:r>
                          <a:r>
                            <a:rPr lang="en-CA" altLang="en-US" sz="1800" b="1" dirty="0">
                              <a:solidFill>
                                <a:srgbClr val="000000"/>
                              </a:solidFill>
                            </a:rPr>
                            <a:t> (F.) sp. 1</a:t>
                          </a:r>
                        </a:p>
                        <a:p>
                          <a:pPr eaLnBrk="1" hangingPunct="1">
                            <a:spcBef>
                              <a:spcPct val="0"/>
                            </a:spcBef>
                            <a:buFontTx/>
                            <a:buNone/>
                          </a:pPr>
                          <a:r>
                            <a:rPr lang="en-CA" altLang="en-US" sz="1400" dirty="0" smtClean="0">
                              <a:solidFill>
                                <a:srgbClr val="000000"/>
                              </a:solidFill>
                            </a:rPr>
                            <a:t>Bright or pale, t</a:t>
                          </a:r>
                          <a:r>
                            <a:rPr lang="en-CA" altLang="en-US" sz="1400" b="0" dirty="0" smtClean="0">
                              <a:solidFill>
                                <a:srgbClr val="000000"/>
                              </a:solidFill>
                            </a:rPr>
                            <a:t>eal or green-blue</a:t>
                          </a:r>
                          <a:r>
                            <a:rPr lang="en-CA" altLang="en-US" sz="1400" dirty="0">
                              <a:solidFill>
                                <a:srgbClr val="000000"/>
                              </a:solidFill>
                            </a:rPr>
                            <a:t> </a:t>
                          </a:r>
                          <a:r>
                            <a:rPr lang="en-CA" altLang="en-US" sz="1400" dirty="0" smtClean="0">
                              <a:solidFill>
                                <a:srgbClr val="000000"/>
                              </a:solidFill>
                            </a:rPr>
                            <a:t>in colour. C</a:t>
                          </a:r>
                          <a:r>
                            <a:rPr lang="en-CA" altLang="en-US" sz="1400" b="0" dirty="0" smtClean="0">
                              <a:solidFill>
                                <a:srgbClr val="000000"/>
                              </a:solidFill>
                            </a:rPr>
                            <a:t>ushion encrusting </a:t>
                          </a:r>
                          <a:r>
                            <a:rPr lang="en-CA" altLang="en-US" sz="1400" b="0" dirty="0">
                              <a:solidFill>
                                <a:srgbClr val="000000"/>
                              </a:solidFill>
                            </a:rPr>
                            <a:t>to globular sponge on </a:t>
                          </a:r>
                          <a:r>
                            <a:rPr lang="en-CA" altLang="en-US" sz="1400" b="0" dirty="0" smtClean="0">
                              <a:solidFill>
                                <a:srgbClr val="000000"/>
                              </a:solidFill>
                            </a:rPr>
                            <a:t>rock. Surface covered in large </a:t>
                          </a:r>
                          <a:r>
                            <a:rPr lang="en-CA" altLang="en-US" sz="1400" b="0" dirty="0">
                              <a:solidFill>
                                <a:srgbClr val="000000"/>
                              </a:solidFill>
                            </a:rPr>
                            <a:t>circular pore sieves with raised </a:t>
                          </a:r>
                          <a:r>
                            <a:rPr lang="en-CA" altLang="en-US" sz="1400" b="0" dirty="0" smtClean="0">
                              <a:solidFill>
                                <a:srgbClr val="000000"/>
                              </a:solidFill>
                            </a:rPr>
                            <a:t>edges</a:t>
                          </a:r>
                          <a:r>
                            <a:rPr lang="en-CA" altLang="en-US" sz="1400" dirty="0" smtClean="0">
                              <a:solidFill>
                                <a:srgbClr val="000000"/>
                              </a:solidFill>
                            </a:rPr>
                            <a:t>. Some may be in the process of closing or closed. </a:t>
                          </a:r>
                          <a:endParaRPr lang="en-CA" altLang="en-US" sz="1400" b="0" dirty="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p:grpSp>
                  <p:pic>
                    <p:nvPicPr>
                      <p:cNvPr id="22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077" y="-282362"/>
                        <a:ext cx="757463" cy="651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23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5608" y="1104760"/>
                        <a:ext cx="1303816" cy="1224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24" name="Picture 3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407" t="21661" r="8804"/>
                      <a:stretch/>
                    </p:blipFill>
                    <p:spPr bwMode="auto">
                      <a:xfrm>
                        <a:off x="4529985" y="125089"/>
                        <a:ext cx="1066800" cy="95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25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1930" y="1104760"/>
                        <a:ext cx="945372" cy="1224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26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1930" y="-19141"/>
                        <a:ext cx="1165043" cy="11012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pic>
                  <p:nvPicPr>
                    <p:cNvPr id="19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415889" y="619148"/>
                      <a:ext cx="1143904" cy="20191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0" name="Picture 3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623" r="10268"/>
                    <a:stretch/>
                  </p:blipFill>
                  <p:spPr bwMode="auto">
                    <a:xfrm>
                      <a:off x="4103258" y="1718117"/>
                      <a:ext cx="1295273" cy="920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</p:grpSp>
            <p:pic>
              <p:nvPicPr>
                <p:cNvPr id="15" name="Picture 49"/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lum contrast="1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931" t="9213" r="9981" b="6767"/>
                <a:stretch/>
              </p:blipFill>
              <p:spPr bwMode="auto">
                <a:xfrm>
                  <a:off x="4103258" y="1300451"/>
                  <a:ext cx="1273204" cy="9874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3" name="Picture 6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3192" y="235162"/>
                <a:ext cx="891045" cy="6177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0114" y="1434551"/>
              <a:ext cx="1152066" cy="1077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7266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298633" y="3295856"/>
            <a:ext cx="6801760" cy="3271486"/>
            <a:chOff x="1210172" y="987706"/>
            <a:chExt cx="6801760" cy="3271486"/>
          </a:xfrm>
        </p:grpSpPr>
        <p:sp>
          <p:nvSpPr>
            <p:cNvPr id="3" name="TextBox 2"/>
            <p:cNvSpPr txBox="1"/>
            <p:nvPr/>
          </p:nvSpPr>
          <p:spPr>
            <a:xfrm>
              <a:off x="1210172" y="3458973"/>
              <a:ext cx="631415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Hymedesmiidae</a:t>
              </a:r>
              <a:r>
                <a:rPr lang="en-CA" b="1" dirty="0" smtClean="0"/>
                <a:t> (F.) sp. 4</a:t>
              </a:r>
              <a:endParaRPr lang="en-CA" dirty="0" smtClean="0"/>
            </a:p>
            <a:p>
              <a:r>
                <a:rPr lang="en-CA" sz="1400" dirty="0" smtClean="0"/>
                <a:t>White in colour. Cushion, encrusting sponge on rock. Often partially sediment covered. Surface covered in large circular pore sieves with raised edges. </a:t>
              </a:r>
              <a:endParaRPr lang="en-CA" sz="14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210172" y="987706"/>
              <a:ext cx="6801760" cy="2468493"/>
              <a:chOff x="1210172" y="987706"/>
              <a:chExt cx="6801760" cy="2468493"/>
            </a:xfrm>
          </p:grpSpPr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62"/>
              <a:stretch/>
            </p:blipFill>
            <p:spPr bwMode="auto">
              <a:xfrm>
                <a:off x="1210172" y="987706"/>
                <a:ext cx="798082" cy="895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82" t="14156" b="7945"/>
              <a:stretch/>
            </p:blipFill>
            <p:spPr bwMode="auto">
              <a:xfrm>
                <a:off x="3925611" y="1208104"/>
                <a:ext cx="916734" cy="786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1017" y="2267035"/>
                <a:ext cx="1234683" cy="1189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8080" y="2029876"/>
                <a:ext cx="1111746" cy="1426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0172" y="1919250"/>
                <a:ext cx="1402771" cy="1536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1017" y="1175326"/>
                <a:ext cx="1234683" cy="1065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9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8772" y="1175326"/>
                <a:ext cx="574171" cy="707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7310" y="1178676"/>
                <a:ext cx="2954622" cy="2277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5664267" y="280026"/>
            <a:ext cx="2592288" cy="3162630"/>
            <a:chOff x="467543" y="3385260"/>
            <a:chExt cx="2592038" cy="3161273"/>
          </a:xfrm>
        </p:grpSpPr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05" y="3385260"/>
              <a:ext cx="1942914" cy="1930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4"/>
            <p:cNvSpPr txBox="1">
              <a:spLocks noChangeArrowheads="1"/>
            </p:cNvSpPr>
            <p:nvPr/>
          </p:nvSpPr>
          <p:spPr bwMode="auto">
            <a:xfrm>
              <a:off x="467543" y="5315955"/>
              <a:ext cx="2592038" cy="123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 smtClean="0">
                  <a:solidFill>
                    <a:srgbClr val="000000"/>
                  </a:solidFill>
                </a:rPr>
                <a:t>Hymedesmiidae</a:t>
              </a:r>
              <a:r>
                <a:rPr lang="en-CA" altLang="en-US" sz="1800" b="1" dirty="0" smtClean="0">
                  <a:solidFill>
                    <a:srgbClr val="000000"/>
                  </a:solidFill>
                </a:rPr>
                <a:t> (F.) sp. 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dirty="0" smtClean="0">
                  <a:solidFill>
                    <a:srgbClr val="000000"/>
                  </a:solidFill>
                </a:rPr>
                <a:t>Irregularly shaped globular sponge. White in colour</a:t>
              </a:r>
              <a:r>
                <a:rPr lang="en-CA" altLang="en-US" sz="1400" b="0" dirty="0" smtClean="0">
                  <a:solidFill>
                    <a:srgbClr val="000000"/>
                  </a:solidFill>
                </a:rPr>
                <a:t> with pale blue pore sieves with raised edges, on soft sediment. </a:t>
              </a:r>
              <a:endParaRPr lang="en-CA" altLang="en-US" sz="14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3548" y="476672"/>
            <a:ext cx="3816424" cy="2511136"/>
            <a:chOff x="3779912" y="3819411"/>
            <a:chExt cx="3816424" cy="2511136"/>
          </a:xfrm>
        </p:grpSpPr>
        <p:grpSp>
          <p:nvGrpSpPr>
            <p:cNvPr id="19" name="Group 18"/>
            <p:cNvGrpSpPr/>
            <p:nvPr/>
          </p:nvGrpSpPr>
          <p:grpSpPr>
            <a:xfrm>
              <a:off x="3779912" y="3942462"/>
              <a:ext cx="3816423" cy="2388085"/>
              <a:chOff x="3974123" y="720679"/>
              <a:chExt cx="3816423" cy="2388085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4123" y="720679"/>
                <a:ext cx="1872208" cy="1372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3995935" y="2093101"/>
                <a:ext cx="37946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b="1" dirty="0" err="1" smtClean="0"/>
                  <a:t>Hymedesmiidae</a:t>
                </a:r>
                <a:r>
                  <a:rPr lang="en-CA" b="1" dirty="0" smtClean="0"/>
                  <a:t> (F.) sp. 2</a:t>
                </a:r>
              </a:p>
              <a:p>
                <a:r>
                  <a:rPr lang="en-CA" sz="1400" dirty="0" smtClean="0"/>
                  <a:t>White to </a:t>
                </a:r>
                <a:r>
                  <a:rPr lang="en-CA" sz="1400" dirty="0" err="1" smtClean="0"/>
                  <a:t>blueish</a:t>
                </a:r>
                <a:r>
                  <a:rPr lang="en-CA" sz="1400" dirty="0" smtClean="0"/>
                  <a:t> grey cushion encrusting sponge. Large circular pore sieves with raised edges. Appears to have starburst-like pattern on it. </a:t>
                </a:r>
              </a:p>
            </p:txBody>
          </p:sp>
        </p:grpSp>
        <p:pic>
          <p:nvPicPr>
            <p:cNvPr id="20" name="Picture 17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3" b="11504"/>
            <a:stretch/>
          </p:blipFill>
          <p:spPr bwMode="auto">
            <a:xfrm>
              <a:off x="5667523" y="3819411"/>
              <a:ext cx="1928813" cy="1495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" name="Straight Arrow Connector 13"/>
          <p:cNvCxnSpPr/>
          <p:nvPr/>
        </p:nvCxnSpPr>
        <p:spPr>
          <a:xfrm flipH="1" flipV="1">
            <a:off x="3923928" y="1844824"/>
            <a:ext cx="396044" cy="9822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91880" y="2852138"/>
            <a:ext cx="23578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This one on the right is</a:t>
            </a:r>
          </a:p>
          <a:p>
            <a:r>
              <a:rPr lang="en-CA" b="1" dirty="0" err="1" smtClean="0">
                <a:solidFill>
                  <a:srgbClr val="FF0000"/>
                </a:solidFill>
              </a:rPr>
              <a:t>Hymedesmiidae</a:t>
            </a:r>
            <a:r>
              <a:rPr lang="en-CA" b="1" dirty="0" smtClean="0">
                <a:solidFill>
                  <a:srgbClr val="FF0000"/>
                </a:solidFill>
              </a:rPr>
              <a:t> sp. 1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9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7544" y="188640"/>
            <a:ext cx="1728193" cy="2690019"/>
            <a:chOff x="5301106" y="3173818"/>
            <a:chExt cx="1729269" cy="2690233"/>
          </a:xfrm>
        </p:grpSpPr>
        <p:pic>
          <p:nvPicPr>
            <p:cNvPr id="3" name="Picture 1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5" y="3173818"/>
              <a:ext cx="1243472" cy="145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301106" y="4632847"/>
              <a:ext cx="1729269" cy="1231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i="1" dirty="0" err="1" smtClean="0">
                  <a:latin typeface="+mn-lt"/>
                </a:rPr>
                <a:t>Polymastia</a:t>
              </a:r>
              <a:r>
                <a:rPr lang="en-CA" b="1" dirty="0" smtClean="0">
                  <a:latin typeface="+mn-lt"/>
                </a:rPr>
                <a:t> sp. 1</a:t>
              </a:r>
              <a:endParaRPr lang="en-CA" b="1" dirty="0">
                <a:latin typeface="+mn-lt"/>
              </a:endParaRP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Partially </a:t>
              </a:r>
              <a:r>
                <a:rPr lang="en-CA" sz="1400" b="0" dirty="0" smtClean="0">
                  <a:latin typeface="+mn-lt"/>
                </a:rPr>
                <a:t>buried, relatively large green papilla with purple tips. </a:t>
              </a:r>
              <a:endParaRPr lang="en-CA" sz="1400" b="1" dirty="0">
                <a:solidFill>
                  <a:srgbClr val="FF0066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00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6"/>
          <p:cNvGrpSpPr>
            <a:grpSpLocks/>
          </p:cNvGrpSpPr>
          <p:nvPr/>
        </p:nvGrpSpPr>
        <p:grpSpPr bwMode="auto">
          <a:xfrm>
            <a:off x="179388" y="187325"/>
            <a:ext cx="1928812" cy="3433763"/>
            <a:chOff x="204" y="73"/>
            <a:chExt cx="1215" cy="2163"/>
          </a:xfrm>
        </p:grpSpPr>
        <p:graphicFrame>
          <p:nvGraphicFramePr>
            <p:cNvPr id="37896" name="Object 4"/>
            <p:cNvGraphicFramePr>
              <a:graphicFrameLocks noChangeAspect="1"/>
            </p:cNvGraphicFramePr>
            <p:nvPr/>
          </p:nvGraphicFramePr>
          <p:xfrm>
            <a:off x="204" y="73"/>
            <a:ext cx="1215" cy="15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" name="Image" r:id="rId3" imgW="798510" imgH="1109192" progId="">
                    <p:embed/>
                  </p:oleObj>
                </mc:Choice>
                <mc:Fallback>
                  <p:oleObj name="Image" r:id="rId3" imgW="798510" imgH="1109192" progId="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9451"/>
                        <a:stretch>
                          <a:fillRect/>
                        </a:stretch>
                      </p:blipFill>
                      <p:spPr bwMode="auto">
                        <a:xfrm>
                          <a:off x="204" y="73"/>
                          <a:ext cx="1215" cy="15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7" name="Text Box 5"/>
            <p:cNvSpPr txBox="1">
              <a:spLocks noChangeArrowheads="1"/>
            </p:cNvSpPr>
            <p:nvPr/>
          </p:nvSpPr>
          <p:spPr bwMode="auto">
            <a:xfrm>
              <a:off x="204" y="1596"/>
              <a:ext cx="1179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i="1" dirty="0" err="1"/>
                <a:t>Henricia</a:t>
              </a:r>
              <a:r>
                <a:rPr lang="en-CA" altLang="en-US" sz="1800" b="1" i="1" dirty="0"/>
                <a:t> </a:t>
              </a:r>
              <a:r>
                <a:rPr lang="en-CA" altLang="en-US" sz="1800" b="1" dirty="0"/>
                <a:t>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Yellow with 5 slender arms that curl upward at the tips. </a:t>
              </a:r>
            </a:p>
          </p:txBody>
        </p:sp>
      </p:grpSp>
      <p:grpSp>
        <p:nvGrpSpPr>
          <p:cNvPr id="37891" name="Group 1"/>
          <p:cNvGrpSpPr>
            <a:grpSpLocks/>
          </p:cNvGrpSpPr>
          <p:nvPr/>
        </p:nvGrpSpPr>
        <p:grpSpPr bwMode="auto">
          <a:xfrm>
            <a:off x="2339975" y="406400"/>
            <a:ext cx="4741863" cy="3344684"/>
            <a:chOff x="2339975" y="406028"/>
            <a:chExt cx="4742045" cy="3345486"/>
          </a:xfrm>
        </p:grpSpPr>
        <p:grpSp>
          <p:nvGrpSpPr>
            <p:cNvPr id="37892" name="Group 3"/>
            <p:cNvGrpSpPr>
              <a:grpSpLocks/>
            </p:cNvGrpSpPr>
            <p:nvPr/>
          </p:nvGrpSpPr>
          <p:grpSpPr bwMode="auto">
            <a:xfrm>
              <a:off x="2339975" y="406029"/>
              <a:ext cx="4742045" cy="3345485"/>
              <a:chOff x="4818534" y="189692"/>
              <a:chExt cx="4743276" cy="3344283"/>
            </a:xfrm>
          </p:grpSpPr>
          <p:pic>
            <p:nvPicPr>
              <p:cNvPr id="37894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18"/>
              <a:stretch>
                <a:fillRect/>
              </a:stretch>
            </p:blipFill>
            <p:spPr bwMode="auto">
              <a:xfrm>
                <a:off x="4818534" y="189692"/>
                <a:ext cx="2099220" cy="2075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18534" y="2272242"/>
                <a:ext cx="4743276" cy="126173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CA" b="1" dirty="0" err="1">
                    <a:latin typeface="+mn-lt"/>
                  </a:rPr>
                  <a:t>Asteroidea</a:t>
                </a:r>
                <a:r>
                  <a:rPr lang="en-CA" b="1" dirty="0">
                    <a:latin typeface="+mn-lt"/>
                  </a:rPr>
                  <a:t> (C.) sp. 1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Short-rayed sea star with robust central disc and 5 arms that are short relative to central disc. Mostly sediment coloured with the tips of the arms slightly lighter in colour. Could be a </a:t>
                </a:r>
                <a:r>
                  <a:rPr lang="en-CA" sz="1400" i="1" dirty="0" err="1" smtClean="0">
                    <a:latin typeface="+mn-lt"/>
                  </a:rPr>
                  <a:t>Pteraster</a:t>
                </a:r>
                <a:r>
                  <a:rPr lang="en-CA" sz="1400" i="1" dirty="0" smtClean="0">
                    <a:latin typeface="+mn-lt"/>
                  </a:rPr>
                  <a:t>.</a:t>
                </a:r>
                <a:endParaRPr lang="en-CA" sz="1200" i="1" dirty="0">
                  <a:latin typeface="+mn-lt"/>
                </a:endParaRPr>
              </a:p>
            </p:txBody>
          </p:sp>
        </p:grpSp>
        <p:pic>
          <p:nvPicPr>
            <p:cNvPr id="3789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5" t="16132" r="3040"/>
            <a:stretch>
              <a:fillRect/>
            </a:stretch>
          </p:blipFill>
          <p:spPr bwMode="auto">
            <a:xfrm>
              <a:off x="4467445" y="406028"/>
              <a:ext cx="2614575" cy="2075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024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dirty="0" smtClean="0"/>
              <a:t>Class </a:t>
            </a:r>
            <a:r>
              <a:rPr lang="en-CA" altLang="en-US" dirty="0" err="1" smtClean="0"/>
              <a:t>Ophiuroidea</a:t>
            </a:r>
            <a:endParaRPr lang="en-CA" altLang="en-US" dirty="0" smtClean="0"/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36290" y="1052736"/>
            <a:ext cx="2303462" cy="2654300"/>
            <a:chOff x="359677" y="1586684"/>
            <a:chExt cx="2304256" cy="2590079"/>
          </a:xfrm>
        </p:grpSpPr>
        <p:pic>
          <p:nvPicPr>
            <p:cNvPr id="389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3" t="14963"/>
            <a:stretch>
              <a:fillRect/>
            </a:stretch>
          </p:blipFill>
          <p:spPr bwMode="auto">
            <a:xfrm>
              <a:off x="663202" y="1586684"/>
              <a:ext cx="1697204" cy="1809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35" name="TextBox 2"/>
            <p:cNvSpPr txBox="1">
              <a:spLocks noChangeArrowheads="1"/>
            </p:cNvSpPr>
            <p:nvPr/>
          </p:nvSpPr>
          <p:spPr bwMode="auto">
            <a:xfrm>
              <a:off x="359677" y="3396394"/>
              <a:ext cx="2304256" cy="78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Ophiuroidea</a:t>
              </a:r>
              <a:r>
                <a:rPr lang="en-CA" altLang="en-US" sz="1800" b="1" dirty="0"/>
                <a:t> (C.)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 err="1"/>
                <a:t>Redish</a:t>
              </a:r>
              <a:r>
                <a:rPr lang="en-CA" altLang="en-US" sz="1400" b="0" dirty="0"/>
                <a:t>, small disk relative to arm length.</a:t>
              </a:r>
            </a:p>
          </p:txBody>
        </p:sp>
      </p:grpSp>
      <p:grpSp>
        <p:nvGrpSpPr>
          <p:cNvPr id="38918" name="Group 2"/>
          <p:cNvGrpSpPr>
            <a:grpSpLocks/>
          </p:cNvGrpSpPr>
          <p:nvPr/>
        </p:nvGrpSpPr>
        <p:grpSpPr bwMode="auto">
          <a:xfrm>
            <a:off x="3602161" y="1052736"/>
            <a:ext cx="2287587" cy="3032125"/>
            <a:chOff x="5159168" y="1450486"/>
            <a:chExt cx="2287976" cy="3032943"/>
          </a:xfrm>
        </p:grpSpPr>
        <p:pic>
          <p:nvPicPr>
            <p:cNvPr id="38928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8" r="11096"/>
            <a:stretch>
              <a:fillRect/>
            </a:stretch>
          </p:blipFill>
          <p:spPr bwMode="auto">
            <a:xfrm>
              <a:off x="5220072" y="1450486"/>
              <a:ext cx="2166169" cy="1575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159168" y="3036827"/>
              <a:ext cx="2287976" cy="14466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Ophiuroidea</a:t>
              </a:r>
              <a:r>
                <a:rPr lang="en-CA" b="1" dirty="0">
                  <a:latin typeface="+mn-lt"/>
                </a:rPr>
                <a:t> (C.) sp. 3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Long red and white striped arms, darker red than </a:t>
              </a:r>
              <a:r>
                <a:rPr lang="en-CA" sz="1400" b="0" dirty="0" err="1">
                  <a:latin typeface="+mn-lt"/>
                </a:rPr>
                <a:t>Ophiuroidea</a:t>
              </a:r>
              <a:r>
                <a:rPr lang="en-CA" sz="1400" b="0" dirty="0">
                  <a:latin typeface="+mn-lt"/>
                </a:rPr>
                <a:t> (C.) sp. 1 and 2, on </a:t>
              </a:r>
              <a:r>
                <a:rPr lang="en-CA" sz="1400" b="0" i="1" dirty="0" err="1">
                  <a:latin typeface="+mn-lt"/>
                </a:rPr>
                <a:t>Vazella</a:t>
              </a:r>
              <a:r>
                <a:rPr lang="en-CA" sz="1400" b="0" i="1" dirty="0">
                  <a:latin typeface="+mn-lt"/>
                </a:rPr>
                <a:t>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. Disk small relative to arm length.</a:t>
              </a:r>
            </a:p>
          </p:txBody>
        </p:sp>
      </p:grpSp>
      <p:grpSp>
        <p:nvGrpSpPr>
          <p:cNvPr id="38919" name="Group 5"/>
          <p:cNvGrpSpPr>
            <a:grpSpLocks/>
          </p:cNvGrpSpPr>
          <p:nvPr/>
        </p:nvGrpSpPr>
        <p:grpSpPr bwMode="auto">
          <a:xfrm>
            <a:off x="6461797" y="1158383"/>
            <a:ext cx="2266950" cy="2946400"/>
            <a:chOff x="-36512" y="3944863"/>
            <a:chExt cx="2266004" cy="2947491"/>
          </a:xfrm>
        </p:grpSpPr>
        <p:pic>
          <p:nvPicPr>
            <p:cNvPr id="38926" name="Picture 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51" y="3944863"/>
              <a:ext cx="1884078" cy="1716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-36512" y="5661586"/>
              <a:ext cx="2266004" cy="12307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Ophiuroidea</a:t>
              </a:r>
              <a:r>
                <a:rPr lang="en-CA" b="1" dirty="0">
                  <a:latin typeface="+mn-lt"/>
                </a:rPr>
                <a:t> (C.) sp. 4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Dark small disk relative to arm length. </a:t>
              </a:r>
              <a:r>
                <a:rPr lang="en-CA" sz="1400" b="0" dirty="0" err="1">
                  <a:latin typeface="+mn-lt"/>
                </a:rPr>
                <a:t>Redish</a:t>
              </a:r>
              <a:r>
                <a:rPr lang="en-CA" sz="1400" b="0" dirty="0">
                  <a:latin typeface="+mn-lt"/>
                </a:rPr>
                <a:t> arms, located on </a:t>
              </a:r>
              <a:r>
                <a:rPr lang="en-CA" sz="1400" b="0" i="1" dirty="0" err="1">
                  <a:latin typeface="+mn-lt"/>
                </a:rPr>
                <a:t>Vazella</a:t>
              </a:r>
              <a:r>
                <a:rPr lang="en-CA" sz="1400" b="0" i="1" dirty="0">
                  <a:latin typeface="+mn-lt"/>
                </a:rPr>
                <a:t>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. </a:t>
              </a:r>
            </a:p>
          </p:txBody>
        </p:sp>
      </p:grpSp>
      <p:grpSp>
        <p:nvGrpSpPr>
          <p:cNvPr id="38920" name="Group 2"/>
          <p:cNvGrpSpPr>
            <a:grpSpLocks/>
          </p:cNvGrpSpPr>
          <p:nvPr/>
        </p:nvGrpSpPr>
        <p:grpSpPr bwMode="auto">
          <a:xfrm>
            <a:off x="179512" y="3822256"/>
            <a:ext cx="2303462" cy="2365757"/>
            <a:chOff x="2124075" y="4383893"/>
            <a:chExt cx="2303463" cy="2366545"/>
          </a:xfrm>
        </p:grpSpPr>
        <p:sp>
          <p:nvSpPr>
            <p:cNvPr id="38924" name="Text Box 24"/>
            <p:cNvSpPr txBox="1">
              <a:spLocks noChangeArrowheads="1"/>
            </p:cNvSpPr>
            <p:nvPr/>
          </p:nvSpPr>
          <p:spPr bwMode="auto">
            <a:xfrm>
              <a:off x="2124075" y="5949953"/>
              <a:ext cx="2303463" cy="800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 err="1"/>
                <a:t>Ophiuroidea</a:t>
              </a:r>
              <a:r>
                <a:rPr lang="en-CA" altLang="en-US" sz="1800" b="1" dirty="0"/>
                <a:t> (C.) sp. 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Small dark brittle star 5 long thin arms and a small disk.</a:t>
              </a:r>
            </a:p>
          </p:txBody>
        </p:sp>
        <p:pic>
          <p:nvPicPr>
            <p:cNvPr id="38925" name="Picture 3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824" y="4383893"/>
              <a:ext cx="1731963" cy="1573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921" name="Group 1"/>
          <p:cNvGrpSpPr>
            <a:grpSpLocks/>
          </p:cNvGrpSpPr>
          <p:nvPr/>
        </p:nvGrpSpPr>
        <p:grpSpPr bwMode="auto">
          <a:xfrm>
            <a:off x="2433661" y="4053670"/>
            <a:ext cx="2305050" cy="2668250"/>
            <a:chOff x="179388" y="174790"/>
            <a:chExt cx="2305050" cy="2668250"/>
          </a:xfrm>
        </p:grpSpPr>
        <p:sp>
          <p:nvSpPr>
            <p:cNvPr id="38922" name="Text Box 5"/>
            <p:cNvSpPr txBox="1">
              <a:spLocks noChangeArrowheads="1"/>
            </p:cNvSpPr>
            <p:nvPr/>
          </p:nvSpPr>
          <p:spPr bwMode="auto">
            <a:xfrm>
              <a:off x="179388" y="1827377"/>
              <a:ext cx="230505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 err="1"/>
                <a:t>Ophiuroidea</a:t>
              </a:r>
              <a:r>
                <a:rPr lang="en-CA" altLang="en-US" sz="1800" b="1" dirty="0"/>
                <a:t> (C.) sp. 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Small </a:t>
              </a:r>
              <a:r>
                <a:rPr lang="en-CA" altLang="en-US" sz="1400" b="0" dirty="0" err="1"/>
                <a:t>ophiuroid</a:t>
              </a:r>
              <a:r>
                <a:rPr lang="en-CA" altLang="en-US" sz="1400" b="0" dirty="0"/>
                <a:t> with 5 white and red banded arms and a small disk.</a:t>
              </a:r>
            </a:p>
          </p:txBody>
        </p:sp>
        <p:pic>
          <p:nvPicPr>
            <p:cNvPr id="38923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19" y="174790"/>
              <a:ext cx="1652587" cy="165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498270" y="4437112"/>
            <a:ext cx="3246426" cy="2146298"/>
            <a:chOff x="5498270" y="4437112"/>
            <a:chExt cx="3246426" cy="2146298"/>
          </a:xfrm>
        </p:grpSpPr>
        <p:grpSp>
          <p:nvGrpSpPr>
            <p:cNvPr id="38916" name="Group 6"/>
            <p:cNvGrpSpPr>
              <a:grpSpLocks/>
            </p:cNvGrpSpPr>
            <p:nvPr/>
          </p:nvGrpSpPr>
          <p:grpSpPr bwMode="auto">
            <a:xfrm>
              <a:off x="5498270" y="4437112"/>
              <a:ext cx="2233613" cy="2146298"/>
              <a:chOff x="3245038" y="1538486"/>
              <a:chExt cx="2233019" cy="2146682"/>
            </a:xfrm>
          </p:grpSpPr>
          <p:pic>
            <p:nvPicPr>
              <p:cNvPr id="38932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5354" y="1538486"/>
                <a:ext cx="1841921" cy="1786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33" name="TextBox 5"/>
              <p:cNvSpPr txBox="1">
                <a:spLocks noChangeArrowheads="1"/>
              </p:cNvSpPr>
              <p:nvPr/>
            </p:nvSpPr>
            <p:spPr bwMode="auto">
              <a:xfrm>
                <a:off x="3245038" y="3315780"/>
                <a:ext cx="2233019" cy="369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800" b="1" smtClean="0"/>
                  <a:t>Ophiuroidea_buried</a:t>
                </a:r>
                <a:endParaRPr lang="en-CA" altLang="en-US" sz="1800" b="1" dirty="0"/>
              </a:p>
            </p:txBody>
          </p:sp>
        </p:grp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227" y="4747772"/>
              <a:ext cx="1362469" cy="1294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58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CA" altLang="en-US" sz="6000" b="1" dirty="0" err="1" smtClean="0">
                <a:solidFill>
                  <a:schemeClr val="bg1"/>
                </a:solidFill>
              </a:rPr>
              <a:t>Heterokontophyta</a:t>
            </a:r>
            <a:endParaRPr lang="en-CA" altLang="en-US" sz="6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94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51520" y="476672"/>
            <a:ext cx="3096344" cy="2761798"/>
            <a:chOff x="5364086" y="183571"/>
            <a:chExt cx="3095634" cy="2763513"/>
          </a:xfrm>
        </p:grpSpPr>
        <p:pic>
          <p:nvPicPr>
            <p:cNvPr id="4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858" y="183571"/>
              <a:ext cx="2160090" cy="1747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64086" y="1930790"/>
              <a:ext cx="3095634" cy="1016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 smtClean="0">
                  <a:latin typeface="+mn-lt"/>
                </a:rPr>
                <a:t>Heterokontophyta</a:t>
              </a:r>
              <a:r>
                <a:rPr lang="en-CA" b="1" dirty="0" smtClean="0">
                  <a:latin typeface="+mn-lt"/>
                </a:rPr>
                <a:t> (P.) sp</a:t>
              </a:r>
              <a:r>
                <a:rPr lang="en-CA" b="1" dirty="0" smtClean="0"/>
                <a:t>. 1</a:t>
              </a:r>
              <a:endParaRPr lang="en-CA" b="1" dirty="0">
                <a:latin typeface="+mn-lt"/>
              </a:endParaRP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Green stalk, dichotomous branching and leaf-like protrusions. </a:t>
              </a:r>
              <a:r>
                <a:rPr lang="en-CA" sz="1400" b="0" dirty="0" smtClean="0">
                  <a:latin typeface="+mn-lt"/>
                </a:rPr>
                <a:t>Likely a branch </a:t>
              </a:r>
              <a:r>
                <a:rPr lang="en-CA" sz="1400" b="0" dirty="0">
                  <a:latin typeface="+mn-lt"/>
                </a:rPr>
                <a:t>broken off from </a:t>
              </a:r>
              <a:r>
                <a:rPr lang="en-CA" sz="1400" b="0" i="1" dirty="0" err="1">
                  <a:latin typeface="+mn-lt"/>
                </a:rPr>
                <a:t>Ascophyllum</a:t>
              </a:r>
              <a:r>
                <a:rPr lang="en-CA" sz="1400" b="0" dirty="0" smtClean="0">
                  <a:latin typeface="+mn-lt"/>
                </a:rPr>
                <a:t>. </a:t>
              </a:r>
              <a:endParaRPr lang="en-CA" sz="1400" b="0" dirty="0">
                <a:latin typeface="+mn-lt"/>
              </a:endParaRPr>
            </a:p>
          </p:txBody>
        </p:sp>
      </p:grp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3653263" y="312344"/>
            <a:ext cx="3511025" cy="3051484"/>
            <a:chOff x="251520" y="2114719"/>
            <a:chExt cx="3508576" cy="3051326"/>
          </a:xfrm>
        </p:grpSpPr>
        <p:pic>
          <p:nvPicPr>
            <p:cNvPr id="7" name="Picture 1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6" b="15778"/>
            <a:stretch/>
          </p:blipFill>
          <p:spPr bwMode="auto">
            <a:xfrm>
              <a:off x="772387" y="2114719"/>
              <a:ext cx="2466840" cy="2035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51520" y="4150435"/>
              <a:ext cx="3508576" cy="1015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 smtClean="0">
                  <a:latin typeface="+mn-lt"/>
                </a:rPr>
                <a:t>Heterokontophyta</a:t>
              </a:r>
              <a:r>
                <a:rPr lang="en-CA" b="1" dirty="0" smtClean="0">
                  <a:latin typeface="+mn-lt"/>
                </a:rPr>
                <a:t> (P.) sp. 2</a:t>
              </a:r>
              <a:endParaRPr lang="en-CA" b="1" dirty="0">
                <a:latin typeface="+mn-lt"/>
              </a:endParaRP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Thin brown stem and large dichotomously branching brown leaf with air bladders. </a:t>
              </a:r>
              <a:r>
                <a:rPr lang="en-CA" sz="1400" b="0" dirty="0" smtClean="0">
                  <a:latin typeface="+mn-lt"/>
                </a:rPr>
                <a:t>Likely </a:t>
              </a:r>
              <a:r>
                <a:rPr lang="en-CA" sz="1400" b="0" dirty="0">
                  <a:latin typeface="+mn-lt"/>
                </a:rPr>
                <a:t>broken off from </a:t>
              </a:r>
              <a:r>
                <a:rPr lang="en-CA" sz="1400" b="0" i="1" dirty="0" err="1">
                  <a:latin typeface="+mn-lt"/>
                </a:rPr>
                <a:t>Fucus</a:t>
              </a:r>
              <a:r>
                <a:rPr lang="en-CA" sz="1400" b="0" i="1" dirty="0" smtClean="0">
                  <a:latin typeface="+mn-lt"/>
                </a:rPr>
                <a:t>. </a:t>
              </a:r>
              <a:endParaRPr lang="en-CA" sz="1400" b="1" dirty="0">
                <a:solidFill>
                  <a:srgbClr val="FF0066"/>
                </a:solidFill>
                <a:latin typeface="+mn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19672" y="3923764"/>
            <a:ext cx="5505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These can be recorded but not included in any analysis. </a:t>
            </a:r>
          </a:p>
          <a:p>
            <a:r>
              <a:rPr lang="en-CA" b="1" dirty="0" smtClean="0">
                <a:solidFill>
                  <a:srgbClr val="FF0000"/>
                </a:solidFill>
              </a:rPr>
              <a:t>They are dead and not benthos.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76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smtClean="0">
                <a:solidFill>
                  <a:schemeClr val="bg1"/>
                </a:solidFill>
              </a:rPr>
              <a:t>Mollusca</a:t>
            </a:r>
          </a:p>
        </p:txBody>
      </p:sp>
    </p:spTree>
    <p:extLst>
      <p:ext uri="{BB962C8B-B14F-4D97-AF65-F5344CB8AC3E}">
        <p14:creationId xmlns:p14="http://schemas.microsoft.com/office/powerpoint/2010/main" val="176987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Group 1"/>
          <p:cNvGrpSpPr>
            <a:grpSpLocks/>
          </p:cNvGrpSpPr>
          <p:nvPr/>
        </p:nvGrpSpPr>
        <p:grpSpPr bwMode="auto">
          <a:xfrm>
            <a:off x="261938" y="404813"/>
            <a:ext cx="4022725" cy="5002212"/>
            <a:chOff x="2771800" y="332655"/>
            <a:chExt cx="5533949" cy="6767951"/>
          </a:xfrm>
        </p:grpSpPr>
        <p:sp>
          <p:nvSpPr>
            <p:cNvPr id="40963" name="TextBox 2"/>
            <p:cNvSpPr txBox="1">
              <a:spLocks noChangeArrowheads="1"/>
            </p:cNvSpPr>
            <p:nvPr/>
          </p:nvSpPr>
          <p:spPr bwMode="auto">
            <a:xfrm>
              <a:off x="2771800" y="6309320"/>
              <a:ext cx="3566974" cy="79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Cephalopoda</a:t>
              </a:r>
              <a:r>
                <a:rPr lang="en-CA" altLang="en-US" sz="1800" b="1" dirty="0"/>
                <a:t> (C.)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Either Octopod or Squid</a:t>
              </a:r>
            </a:p>
          </p:txBody>
        </p:sp>
        <p:pic>
          <p:nvPicPr>
            <p:cNvPr id="4096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32655"/>
              <a:ext cx="5533949" cy="5976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804248" y="1519253"/>
            <a:ext cx="2230834" cy="2517894"/>
            <a:chOff x="5292080" y="1495857"/>
            <a:chExt cx="2231418" cy="2517191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802" y="1495857"/>
              <a:ext cx="1080120" cy="1717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292080" y="3213052"/>
              <a:ext cx="2231418" cy="799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Gastropoda</a:t>
              </a:r>
              <a:r>
                <a:rPr lang="en-CA" b="1" dirty="0">
                  <a:latin typeface="+mn-lt"/>
                </a:rPr>
                <a:t> (C.) sp. 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Long, narrow, white shell with many whorls. </a:t>
              </a:r>
              <a:endParaRPr lang="en-CA" sz="1400" dirty="0">
                <a:latin typeface="+mn-lt"/>
              </a:endParaRPr>
            </a:p>
          </p:txBody>
        </p:sp>
      </p:grp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4499992" y="1519253"/>
            <a:ext cx="1811337" cy="3276600"/>
            <a:chOff x="5100489" y="4054750"/>
            <a:chExt cx="1812100" cy="3277271"/>
          </a:xfrm>
        </p:grpSpPr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489" y="4054750"/>
              <a:ext cx="1812100" cy="1615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100489" y="5669569"/>
              <a:ext cx="1812100" cy="16624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Bivalvia</a:t>
              </a:r>
              <a:r>
                <a:rPr lang="en-CA" b="1" dirty="0">
                  <a:latin typeface="+mn-lt"/>
                </a:rPr>
                <a:t> (C.) sp. 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Bivalve with a rounded-triangular shape, growth rings concentric with lighter umbo. </a:t>
              </a:r>
              <a:r>
                <a:rPr lang="en-CA" sz="1400" b="0" dirty="0" err="1">
                  <a:latin typeface="+mn-lt"/>
                </a:rPr>
                <a:t>Redish</a:t>
              </a:r>
              <a:r>
                <a:rPr lang="en-CA" sz="1400" b="0" dirty="0">
                  <a:latin typeface="+mn-lt"/>
                </a:rPr>
                <a:t>-brown in colour.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94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altLang="en-US" sz="6000" b="1" smtClean="0">
                <a:solidFill>
                  <a:schemeClr val="bg1"/>
                </a:solidFill>
              </a:rPr>
              <a:t>Nemertea</a:t>
            </a:r>
            <a:endParaRPr lang="en-CA" altLang="en-US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78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16867</TotalTime>
  <Words>1491</Words>
  <Application>Microsoft Office PowerPoint</Application>
  <PresentationFormat>On-screen Show (4:3)</PresentationFormat>
  <Paragraphs>152</Paragraphs>
  <Slides>25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Image</vt:lpstr>
      <vt:lpstr>Echinodermata</vt:lpstr>
      <vt:lpstr>PowerPoint Presentation</vt:lpstr>
      <vt:lpstr>PowerPoint Presentation</vt:lpstr>
      <vt:lpstr>Class Ophiuroidea</vt:lpstr>
      <vt:lpstr>Heterokontophyta</vt:lpstr>
      <vt:lpstr>PowerPoint Presentation</vt:lpstr>
      <vt:lpstr>Mollusca</vt:lpstr>
      <vt:lpstr>PowerPoint Presentation</vt:lpstr>
      <vt:lpstr>Nemertea</vt:lpstr>
      <vt:lpstr>PowerPoint Presentation</vt:lpstr>
      <vt:lpstr>Porifera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Family Hymedesmiidae</vt:lpstr>
      <vt:lpstr>PowerPoint Presentation</vt:lpstr>
      <vt:lpstr>PowerPoint Presentation</vt:lpstr>
    </vt:vector>
  </TitlesOfParts>
  <Company>DFO-MPO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Echinodermata</dc:title>
  <dc:creator>DFO-MPO</dc:creator>
  <cp:lastModifiedBy>DFO-MPO</cp:lastModifiedBy>
  <cp:revision>116</cp:revision>
  <dcterms:created xsi:type="dcterms:W3CDTF">2015-11-18T17:39:28Z</dcterms:created>
  <dcterms:modified xsi:type="dcterms:W3CDTF">2016-08-07T10:04:01Z</dcterms:modified>
</cp:coreProperties>
</file>